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60" r:id="rId3"/>
    <p:sldId id="258" r:id="rId4"/>
    <p:sldId id="263" r:id="rId5"/>
    <p:sldId id="268" r:id="rId6"/>
    <p:sldId id="824" r:id="rId7"/>
    <p:sldId id="270" r:id="rId8"/>
    <p:sldId id="271" r:id="rId9"/>
    <p:sldId id="272" r:id="rId10"/>
    <p:sldId id="273" r:id="rId11"/>
    <p:sldId id="274" r:id="rId12"/>
    <p:sldId id="264" r:id="rId13"/>
    <p:sldId id="275" r:id="rId14"/>
    <p:sldId id="266" r:id="rId15"/>
    <p:sldId id="276" r:id="rId16"/>
    <p:sldId id="277" r:id="rId17"/>
    <p:sldId id="278" r:id="rId18"/>
    <p:sldId id="267" r:id="rId19"/>
    <p:sldId id="279" r:id="rId20"/>
    <p:sldId id="280" r:id="rId21"/>
    <p:sldId id="284" r:id="rId22"/>
    <p:sldId id="283" r:id="rId23"/>
    <p:sldId id="285" r:id="rId24"/>
    <p:sldId id="286" r:id="rId25"/>
    <p:sldId id="282" r:id="rId26"/>
    <p:sldId id="281" r:id="rId27"/>
    <p:sldId id="269" r:id="rId28"/>
    <p:sldId id="287" r:id="rId29"/>
    <p:sldId id="288" r:id="rId30"/>
    <p:sldId id="289" r:id="rId31"/>
    <p:sldId id="290" r:id="rId32"/>
    <p:sldId id="291" r:id="rId33"/>
    <p:sldId id="292" r:id="rId34"/>
    <p:sldId id="293" r:id="rId35"/>
    <p:sldId id="294" r:id="rId36"/>
    <p:sldId id="295" r:id="rId37"/>
    <p:sldId id="296" r:id="rId38"/>
    <p:sldId id="299"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529B"/>
    <a:srgbClr val="7AB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79867-83F9-467A-A186-7ABBA1F51C24}" type="datetimeFigureOut">
              <a:rPr lang="en-US" smtClean="0"/>
              <a:t>2/28/2020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24B70B-F503-47D6-B977-23D86217DB99}" type="slidenum">
              <a:rPr lang="en-US" smtClean="0"/>
              <a:t>‹#›</a:t>
            </a:fld>
            <a:endParaRPr lang="en-US"/>
          </a:p>
        </p:txBody>
      </p:sp>
    </p:spTree>
    <p:extLst>
      <p:ext uri="{BB962C8B-B14F-4D97-AF65-F5344CB8AC3E}">
        <p14:creationId xmlns:p14="http://schemas.microsoft.com/office/powerpoint/2010/main" val="403217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4</a:t>
            </a:fld>
            <a:endParaRPr lang="en-US"/>
          </a:p>
        </p:txBody>
      </p:sp>
    </p:spTree>
    <p:extLst>
      <p:ext uri="{BB962C8B-B14F-4D97-AF65-F5344CB8AC3E}">
        <p14:creationId xmlns:p14="http://schemas.microsoft.com/office/powerpoint/2010/main" val="112857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14</a:t>
            </a:fld>
            <a:endParaRPr lang="en-US"/>
          </a:p>
        </p:txBody>
      </p:sp>
    </p:spTree>
    <p:extLst>
      <p:ext uri="{BB962C8B-B14F-4D97-AF65-F5344CB8AC3E}">
        <p14:creationId xmlns:p14="http://schemas.microsoft.com/office/powerpoint/2010/main" val="10507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15</a:t>
            </a:fld>
            <a:endParaRPr lang="en-US"/>
          </a:p>
        </p:txBody>
      </p:sp>
    </p:spTree>
    <p:extLst>
      <p:ext uri="{BB962C8B-B14F-4D97-AF65-F5344CB8AC3E}">
        <p14:creationId xmlns:p14="http://schemas.microsoft.com/office/powerpoint/2010/main" val="13344980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16</a:t>
            </a:fld>
            <a:endParaRPr lang="en-US"/>
          </a:p>
        </p:txBody>
      </p:sp>
    </p:spTree>
    <p:extLst>
      <p:ext uri="{BB962C8B-B14F-4D97-AF65-F5344CB8AC3E}">
        <p14:creationId xmlns:p14="http://schemas.microsoft.com/office/powerpoint/2010/main" val="397300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17</a:t>
            </a:fld>
            <a:endParaRPr lang="en-US"/>
          </a:p>
        </p:txBody>
      </p:sp>
    </p:spTree>
    <p:extLst>
      <p:ext uri="{BB962C8B-B14F-4D97-AF65-F5344CB8AC3E}">
        <p14:creationId xmlns:p14="http://schemas.microsoft.com/office/powerpoint/2010/main" val="2454992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18</a:t>
            </a:fld>
            <a:endParaRPr lang="en-US"/>
          </a:p>
        </p:txBody>
      </p:sp>
    </p:spTree>
    <p:extLst>
      <p:ext uri="{BB962C8B-B14F-4D97-AF65-F5344CB8AC3E}">
        <p14:creationId xmlns:p14="http://schemas.microsoft.com/office/powerpoint/2010/main" val="3640183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33</a:t>
            </a:fld>
            <a:endParaRPr lang="en-US"/>
          </a:p>
        </p:txBody>
      </p:sp>
    </p:spTree>
    <p:extLst>
      <p:ext uri="{BB962C8B-B14F-4D97-AF65-F5344CB8AC3E}">
        <p14:creationId xmlns:p14="http://schemas.microsoft.com/office/powerpoint/2010/main" val="52676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36</a:t>
            </a:fld>
            <a:endParaRPr lang="en-US"/>
          </a:p>
        </p:txBody>
      </p:sp>
    </p:spTree>
    <p:extLst>
      <p:ext uri="{BB962C8B-B14F-4D97-AF65-F5344CB8AC3E}">
        <p14:creationId xmlns:p14="http://schemas.microsoft.com/office/powerpoint/2010/main" val="108390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6</a:t>
            </a:fld>
            <a:endParaRPr lang="en-US"/>
          </a:p>
        </p:txBody>
      </p:sp>
    </p:spTree>
    <p:extLst>
      <p:ext uri="{BB962C8B-B14F-4D97-AF65-F5344CB8AC3E}">
        <p14:creationId xmlns:p14="http://schemas.microsoft.com/office/powerpoint/2010/main" val="325096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7</a:t>
            </a:fld>
            <a:endParaRPr lang="en-US"/>
          </a:p>
        </p:txBody>
      </p:sp>
    </p:spTree>
    <p:extLst>
      <p:ext uri="{BB962C8B-B14F-4D97-AF65-F5344CB8AC3E}">
        <p14:creationId xmlns:p14="http://schemas.microsoft.com/office/powerpoint/2010/main" val="157358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8</a:t>
            </a:fld>
            <a:endParaRPr lang="en-US"/>
          </a:p>
        </p:txBody>
      </p:sp>
    </p:spTree>
    <p:extLst>
      <p:ext uri="{BB962C8B-B14F-4D97-AF65-F5344CB8AC3E}">
        <p14:creationId xmlns:p14="http://schemas.microsoft.com/office/powerpoint/2010/main" val="2064937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9</a:t>
            </a:fld>
            <a:endParaRPr lang="en-US"/>
          </a:p>
        </p:txBody>
      </p:sp>
    </p:spTree>
    <p:extLst>
      <p:ext uri="{BB962C8B-B14F-4D97-AF65-F5344CB8AC3E}">
        <p14:creationId xmlns:p14="http://schemas.microsoft.com/office/powerpoint/2010/main" val="137837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10</a:t>
            </a:fld>
            <a:endParaRPr lang="en-US"/>
          </a:p>
        </p:txBody>
      </p:sp>
    </p:spTree>
    <p:extLst>
      <p:ext uri="{BB962C8B-B14F-4D97-AF65-F5344CB8AC3E}">
        <p14:creationId xmlns:p14="http://schemas.microsoft.com/office/powerpoint/2010/main" val="13078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11</a:t>
            </a:fld>
            <a:endParaRPr lang="en-US"/>
          </a:p>
        </p:txBody>
      </p:sp>
    </p:spTree>
    <p:extLst>
      <p:ext uri="{BB962C8B-B14F-4D97-AF65-F5344CB8AC3E}">
        <p14:creationId xmlns:p14="http://schemas.microsoft.com/office/powerpoint/2010/main" val="1000334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12</a:t>
            </a:fld>
            <a:endParaRPr lang="en-US"/>
          </a:p>
        </p:txBody>
      </p:sp>
    </p:spTree>
    <p:extLst>
      <p:ext uri="{BB962C8B-B14F-4D97-AF65-F5344CB8AC3E}">
        <p14:creationId xmlns:p14="http://schemas.microsoft.com/office/powerpoint/2010/main" val="382961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5126F4-A127-C949-940F-931470ACB283}" type="slidenum">
              <a:rPr lang="en-US" smtClean="0"/>
              <a:pPr/>
              <a:t>13</a:t>
            </a:fld>
            <a:endParaRPr lang="en-US"/>
          </a:p>
        </p:txBody>
      </p:sp>
    </p:spTree>
    <p:extLst>
      <p:ext uri="{BB962C8B-B14F-4D97-AF65-F5344CB8AC3E}">
        <p14:creationId xmlns:p14="http://schemas.microsoft.com/office/powerpoint/2010/main" val="299124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F43E79-B356-4857-A865-91B1E7A53E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27"/>
            <a:ext cx="12192000" cy="6858000"/>
          </a:xfrm>
          <a:prstGeom prst="rect">
            <a:avLst/>
          </a:prstGeom>
        </p:spPr>
      </p:pic>
      <p:sp>
        <p:nvSpPr>
          <p:cNvPr id="13" name="Content Placeholder 12">
            <a:extLst>
              <a:ext uri="{FF2B5EF4-FFF2-40B4-BE49-F238E27FC236}">
                <a16:creationId xmlns:a16="http://schemas.microsoft.com/office/drawing/2014/main" id="{56A0FDFE-67DF-4BDD-B757-E398763EFE06}"/>
              </a:ext>
            </a:extLst>
          </p:cNvPr>
          <p:cNvSpPr>
            <a:spLocks noGrp="1"/>
          </p:cNvSpPr>
          <p:nvPr>
            <p:ph sz="quarter" idx="11" hasCustomPrompt="1"/>
          </p:nvPr>
        </p:nvSpPr>
        <p:spPr>
          <a:xfrm>
            <a:off x="599017" y="3238489"/>
            <a:ext cx="2139950" cy="347663"/>
          </a:xfrm>
        </p:spPr>
        <p:txBody>
          <a:bodyPr>
            <a:normAutofit/>
          </a:bodyPr>
          <a:lstStyle>
            <a:lvl1pPr marL="0" indent="0">
              <a:buFontTx/>
              <a:buNone/>
              <a:defRPr sz="1600">
                <a:solidFill>
                  <a:schemeClr val="bg1"/>
                </a:solidFill>
              </a:defRPr>
            </a:lvl1pPr>
          </a:lstStyle>
          <a:p>
            <a:pPr lvl="0"/>
            <a:r>
              <a:rPr lang="en-US" dirty="0"/>
              <a:t>September 21, 2017</a:t>
            </a:r>
          </a:p>
        </p:txBody>
      </p:sp>
      <p:sp>
        <p:nvSpPr>
          <p:cNvPr id="15" name="Text Placeholder 14">
            <a:extLst>
              <a:ext uri="{FF2B5EF4-FFF2-40B4-BE49-F238E27FC236}">
                <a16:creationId xmlns:a16="http://schemas.microsoft.com/office/drawing/2014/main" id="{D18F19AB-FFC7-45BF-9F30-68E4A6634929}"/>
              </a:ext>
            </a:extLst>
          </p:cNvPr>
          <p:cNvSpPr>
            <a:spLocks noGrp="1"/>
          </p:cNvSpPr>
          <p:nvPr>
            <p:ph type="body" sz="quarter" idx="12" hasCustomPrompt="1"/>
          </p:nvPr>
        </p:nvSpPr>
        <p:spPr>
          <a:xfrm>
            <a:off x="599017" y="3627886"/>
            <a:ext cx="7772400" cy="803275"/>
          </a:xfrm>
        </p:spPr>
        <p:txBody>
          <a:bodyPr>
            <a:normAutofit/>
          </a:bodyPr>
          <a:lstStyle>
            <a:lvl1pPr marL="0" indent="0">
              <a:buNone/>
              <a:defRPr sz="3200">
                <a:solidFill>
                  <a:schemeClr val="bg1"/>
                </a:solidFill>
              </a:defRPr>
            </a:lvl1pPr>
          </a:lstStyle>
          <a:p>
            <a:pPr lvl="0"/>
            <a:r>
              <a:rPr lang="en-US" dirty="0"/>
              <a:t>Click to edit Master title style</a:t>
            </a:r>
          </a:p>
        </p:txBody>
      </p:sp>
      <p:sp>
        <p:nvSpPr>
          <p:cNvPr id="16" name="Text Placeholder 14">
            <a:extLst>
              <a:ext uri="{FF2B5EF4-FFF2-40B4-BE49-F238E27FC236}">
                <a16:creationId xmlns:a16="http://schemas.microsoft.com/office/drawing/2014/main" id="{89E7F39B-0C0B-417B-8EDB-6A0E54FD18BF}"/>
              </a:ext>
            </a:extLst>
          </p:cNvPr>
          <p:cNvSpPr>
            <a:spLocks noGrp="1"/>
          </p:cNvSpPr>
          <p:nvPr>
            <p:ph type="body" sz="quarter" idx="13" hasCustomPrompt="1"/>
          </p:nvPr>
        </p:nvSpPr>
        <p:spPr>
          <a:xfrm>
            <a:off x="599017" y="4431161"/>
            <a:ext cx="7772400" cy="803275"/>
          </a:xfrm>
        </p:spPr>
        <p:txBody>
          <a:bodyPr>
            <a:normAutofit/>
          </a:bodyPr>
          <a:lstStyle>
            <a:lvl1pPr marL="0" indent="0">
              <a:buNone/>
              <a:defRPr sz="2000">
                <a:solidFill>
                  <a:schemeClr val="bg1"/>
                </a:solidFill>
              </a:defRPr>
            </a:lvl1pPr>
          </a:lstStyle>
          <a:p>
            <a:pPr lvl="0"/>
            <a:r>
              <a:rPr lang="en-US" dirty="0"/>
              <a:t>Click to edit Master title style</a:t>
            </a:r>
          </a:p>
        </p:txBody>
      </p:sp>
    </p:spTree>
    <p:extLst>
      <p:ext uri="{BB962C8B-B14F-4D97-AF65-F5344CB8AC3E}">
        <p14:creationId xmlns:p14="http://schemas.microsoft.com/office/powerpoint/2010/main" val="131705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5AA92-E866-4C9C-815B-494E94C4DD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BA31F0-2EA5-4156-99B3-4E4AB64D1A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5D2C1-01BE-4544-BF9A-B0D5257FC44C}"/>
              </a:ext>
            </a:extLst>
          </p:cNvPr>
          <p:cNvSpPr>
            <a:spLocks noGrp="1"/>
          </p:cNvSpPr>
          <p:nvPr>
            <p:ph type="dt" sz="half" idx="10"/>
          </p:nvPr>
        </p:nvSpPr>
        <p:spPr/>
        <p:txBody>
          <a:bodyPr/>
          <a:lstStyle/>
          <a:p>
            <a:fld id="{E6499338-4861-4696-85F7-418D351C783E}" type="datetime1">
              <a:rPr lang="en-US" smtClean="0"/>
              <a:t>2/28/2020</a:t>
            </a:fld>
            <a:endParaRPr lang="en-US"/>
          </a:p>
        </p:txBody>
      </p:sp>
      <p:sp>
        <p:nvSpPr>
          <p:cNvPr id="5" name="Footer Placeholder 4">
            <a:extLst>
              <a:ext uri="{FF2B5EF4-FFF2-40B4-BE49-F238E27FC236}">
                <a16:creationId xmlns:a16="http://schemas.microsoft.com/office/drawing/2014/main" id="{9651BA07-2839-4560-ADE1-AB6C37A7D0B3}"/>
              </a:ext>
            </a:extLst>
          </p:cNvPr>
          <p:cNvSpPr>
            <a:spLocks noGrp="1"/>
          </p:cNvSpPr>
          <p:nvPr>
            <p:ph type="ftr" sz="quarter" idx="11"/>
          </p:nvPr>
        </p:nvSpPr>
        <p:spPr/>
        <p:txBody>
          <a:bodyPr/>
          <a:lstStyle/>
          <a:p>
            <a:r>
              <a:rPr lang="en-US"/>
              <a:t>AFT - CONFIDENTIAL</a:t>
            </a:r>
          </a:p>
        </p:txBody>
      </p:sp>
      <p:sp>
        <p:nvSpPr>
          <p:cNvPr id="6" name="Slide Number Placeholder 5">
            <a:extLst>
              <a:ext uri="{FF2B5EF4-FFF2-40B4-BE49-F238E27FC236}">
                <a16:creationId xmlns:a16="http://schemas.microsoft.com/office/drawing/2014/main" id="{ACD7CFF4-34AD-45FC-BE77-3089D3F790CC}"/>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4276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79C81A-D5D2-4192-994B-9F5C22D181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3E00C2-30B3-4E18-BF90-71C23B2FE1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9946F-2E3F-4C47-B653-E8BD2D34A67C}"/>
              </a:ext>
            </a:extLst>
          </p:cNvPr>
          <p:cNvSpPr>
            <a:spLocks noGrp="1"/>
          </p:cNvSpPr>
          <p:nvPr>
            <p:ph type="dt" sz="half" idx="10"/>
          </p:nvPr>
        </p:nvSpPr>
        <p:spPr/>
        <p:txBody>
          <a:bodyPr/>
          <a:lstStyle/>
          <a:p>
            <a:fld id="{732FFD14-B11E-4CD2-975C-22C884944454}" type="datetime1">
              <a:rPr lang="en-US" smtClean="0"/>
              <a:t>2/28/2020</a:t>
            </a:fld>
            <a:endParaRPr lang="en-US"/>
          </a:p>
        </p:txBody>
      </p:sp>
      <p:sp>
        <p:nvSpPr>
          <p:cNvPr id="5" name="Footer Placeholder 4">
            <a:extLst>
              <a:ext uri="{FF2B5EF4-FFF2-40B4-BE49-F238E27FC236}">
                <a16:creationId xmlns:a16="http://schemas.microsoft.com/office/drawing/2014/main" id="{A90B8D5C-FEDA-4AE8-A477-893AD71FF74D}"/>
              </a:ext>
            </a:extLst>
          </p:cNvPr>
          <p:cNvSpPr>
            <a:spLocks noGrp="1"/>
          </p:cNvSpPr>
          <p:nvPr>
            <p:ph type="ftr" sz="quarter" idx="11"/>
          </p:nvPr>
        </p:nvSpPr>
        <p:spPr/>
        <p:txBody>
          <a:bodyPr/>
          <a:lstStyle/>
          <a:p>
            <a:r>
              <a:rPr lang="en-US"/>
              <a:t>AFT - CONFIDENTIAL</a:t>
            </a:r>
          </a:p>
        </p:txBody>
      </p:sp>
      <p:sp>
        <p:nvSpPr>
          <p:cNvPr id="6" name="Slide Number Placeholder 5">
            <a:extLst>
              <a:ext uri="{FF2B5EF4-FFF2-40B4-BE49-F238E27FC236}">
                <a16:creationId xmlns:a16="http://schemas.microsoft.com/office/drawing/2014/main" id="{18273F28-1CF7-403A-AB8D-DF3EEAC2A80E}"/>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20646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48105" y="6362483"/>
            <a:ext cx="2844800" cy="365125"/>
          </a:xfrm>
          <a:prstGeom prst="rect">
            <a:avLst/>
          </a:prstGeom>
        </p:spPr>
        <p:txBody>
          <a:bodyPr/>
          <a:lstStyle/>
          <a:p>
            <a:pPr defTabSz="457200"/>
            <a:endParaRPr lang="en-US">
              <a:solidFill>
                <a:prstClr val="black"/>
              </a:solidFill>
            </a:endParaRPr>
          </a:p>
        </p:txBody>
      </p:sp>
      <p:sp>
        <p:nvSpPr>
          <p:cNvPr id="4" name="Footer Placeholder 3"/>
          <p:cNvSpPr>
            <a:spLocks noGrp="1"/>
          </p:cNvSpPr>
          <p:nvPr>
            <p:ph type="ftr" sz="quarter" idx="11"/>
          </p:nvPr>
        </p:nvSpPr>
        <p:spPr/>
        <p:txBody>
          <a:bodyPr/>
          <a:lstStyle/>
          <a:p>
            <a:r>
              <a:rPr lang="en-US"/>
              <a:t>AFT Channel Partner Summit Sept. 2017 - CONFIDENTIAL</a:t>
            </a:r>
          </a:p>
        </p:txBody>
      </p:sp>
    </p:spTree>
    <p:extLst>
      <p:ext uri="{BB962C8B-B14F-4D97-AF65-F5344CB8AC3E}">
        <p14:creationId xmlns:p14="http://schemas.microsoft.com/office/powerpoint/2010/main" val="3889320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7737C2-0F06-4148-AAE5-DC9B89AE9575}"/>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D714B70-E23C-48B0-9716-3EC9A7867F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4" name="Date Placeholder 3">
            <a:extLst>
              <a:ext uri="{FF2B5EF4-FFF2-40B4-BE49-F238E27FC236}">
                <a16:creationId xmlns:a16="http://schemas.microsoft.com/office/drawing/2014/main" id="{DF38CA18-A576-4039-86D4-538ECECBB541}"/>
              </a:ext>
            </a:extLst>
          </p:cNvPr>
          <p:cNvSpPr>
            <a:spLocks noGrp="1"/>
          </p:cNvSpPr>
          <p:nvPr>
            <p:ph type="dt" sz="half" idx="10"/>
          </p:nvPr>
        </p:nvSpPr>
        <p:spPr>
          <a:xfrm>
            <a:off x="838200" y="6356350"/>
            <a:ext cx="2743200" cy="365125"/>
          </a:xfrm>
          <a:prstGeom prst="rect">
            <a:avLst/>
          </a:prstGeom>
        </p:spPr>
        <p:txBody>
          <a:bodyPr/>
          <a:lstStyle/>
          <a:p>
            <a:fld id="{F2A09D04-A8DB-4579-94E0-439CFCEE02A8}" type="datetime1">
              <a:rPr lang="en-US" smtClean="0"/>
              <a:t>2/28/2020</a:t>
            </a:fld>
            <a:endParaRPr lang="en-US"/>
          </a:p>
        </p:txBody>
      </p:sp>
      <p:sp>
        <p:nvSpPr>
          <p:cNvPr id="5" name="Footer Placeholder 4">
            <a:extLst>
              <a:ext uri="{FF2B5EF4-FFF2-40B4-BE49-F238E27FC236}">
                <a16:creationId xmlns:a16="http://schemas.microsoft.com/office/drawing/2014/main" id="{0BFB47A6-6722-4CC1-B9D3-1122CA05EA2C}"/>
              </a:ext>
            </a:extLst>
          </p:cNvPr>
          <p:cNvSpPr>
            <a:spLocks noGrp="1"/>
          </p:cNvSpPr>
          <p:nvPr>
            <p:ph type="ftr" sz="quarter" idx="11"/>
          </p:nvPr>
        </p:nvSpPr>
        <p:spPr>
          <a:xfrm>
            <a:off x="4038600" y="6356350"/>
            <a:ext cx="2376714" cy="365125"/>
          </a:xfrm>
          <a:prstGeom prst="rect">
            <a:avLst/>
          </a:prstGeom>
        </p:spPr>
        <p:txBody>
          <a:bodyPr/>
          <a:lstStyle/>
          <a:p>
            <a:r>
              <a:rPr lang="en-US" dirty="0"/>
              <a:t>AFT - CONFIDENTIAL</a:t>
            </a:r>
          </a:p>
        </p:txBody>
      </p:sp>
      <p:sp>
        <p:nvSpPr>
          <p:cNvPr id="10" name="Title 1">
            <a:extLst>
              <a:ext uri="{FF2B5EF4-FFF2-40B4-BE49-F238E27FC236}">
                <a16:creationId xmlns:a16="http://schemas.microsoft.com/office/drawing/2014/main" id="{5843F85E-202A-4CDE-BC18-21758E4B1B20}"/>
              </a:ext>
            </a:extLst>
          </p:cNvPr>
          <p:cNvSpPr>
            <a:spLocks noGrp="1"/>
          </p:cNvSpPr>
          <p:nvPr>
            <p:ph type="ctrTitle"/>
          </p:nvPr>
        </p:nvSpPr>
        <p:spPr>
          <a:xfrm>
            <a:off x="599017" y="3206954"/>
            <a:ext cx="7772400" cy="790595"/>
          </a:xfrm>
        </p:spPr>
        <p:txBody>
          <a:bodyPr>
            <a:normAutofit/>
          </a:bodyPr>
          <a:lstStyle>
            <a:lvl1pPr>
              <a:defRPr sz="3600">
                <a:solidFill>
                  <a:srgbClr val="FFFFFF"/>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41A3ED7D-19D5-4216-8A71-ACA6E2EF8708}"/>
              </a:ext>
            </a:extLst>
          </p:cNvPr>
          <p:cNvSpPr>
            <a:spLocks noGrp="1"/>
          </p:cNvSpPr>
          <p:nvPr>
            <p:ph type="subTitle" idx="1"/>
          </p:nvPr>
        </p:nvSpPr>
        <p:spPr>
          <a:xfrm>
            <a:off x="599018" y="4010242"/>
            <a:ext cx="7772399" cy="791645"/>
          </a:xfrm>
        </p:spPr>
        <p:txBody>
          <a:bodyPr anchor="t">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0E46F550-DADF-41C1-9496-511169C1F8F5}"/>
              </a:ext>
            </a:extLst>
          </p:cNvPr>
          <p:cNvSpPr txBox="1">
            <a:spLocks/>
          </p:cNvSpPr>
          <p:nvPr userDrawn="1"/>
        </p:nvSpPr>
        <p:spPr>
          <a:xfrm>
            <a:off x="605366" y="2903222"/>
            <a:ext cx="2133600" cy="289978"/>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August 31, 2013</a:t>
            </a:r>
            <a:endParaRPr lang="en-US" dirty="0"/>
          </a:p>
        </p:txBody>
      </p:sp>
    </p:spTree>
    <p:extLst>
      <p:ext uri="{BB962C8B-B14F-4D97-AF65-F5344CB8AC3E}">
        <p14:creationId xmlns:p14="http://schemas.microsoft.com/office/powerpoint/2010/main" val="368866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3315D-BD76-4AFB-8626-1C152972FC8C}"/>
              </a:ext>
            </a:extLst>
          </p:cNvPr>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C87B0B-D420-4557-BF4F-8866DE259D2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5DA2B-DC16-4236-BF90-687C7AA1FD3C}"/>
              </a:ext>
            </a:extLst>
          </p:cNvPr>
          <p:cNvSpPr>
            <a:spLocks noGrp="1"/>
          </p:cNvSpPr>
          <p:nvPr>
            <p:ph type="dt" sz="half" idx="10"/>
          </p:nvPr>
        </p:nvSpPr>
        <p:spPr>
          <a:xfrm>
            <a:off x="838200" y="6356350"/>
            <a:ext cx="2743200" cy="365125"/>
          </a:xfrm>
          <a:prstGeom prst="rect">
            <a:avLst/>
          </a:prstGeom>
        </p:spPr>
        <p:txBody>
          <a:bodyPr/>
          <a:lstStyle/>
          <a:p>
            <a:fld id="{88FA6C4C-857C-4000-9994-5DDA90B2A7E2}" type="datetime1">
              <a:rPr lang="en-US" smtClean="0"/>
              <a:t>2/28/2020</a:t>
            </a:fld>
            <a:endParaRPr lang="en-US"/>
          </a:p>
        </p:txBody>
      </p:sp>
      <p:sp>
        <p:nvSpPr>
          <p:cNvPr id="5" name="Footer Placeholder 4">
            <a:extLst>
              <a:ext uri="{FF2B5EF4-FFF2-40B4-BE49-F238E27FC236}">
                <a16:creationId xmlns:a16="http://schemas.microsoft.com/office/drawing/2014/main" id="{8A00499A-8473-4C17-BBAA-EFB425DA7B11}"/>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6" name="Slide Number Placeholder 5">
            <a:extLst>
              <a:ext uri="{FF2B5EF4-FFF2-40B4-BE49-F238E27FC236}">
                <a16:creationId xmlns:a16="http://schemas.microsoft.com/office/drawing/2014/main" id="{05D5819E-EAB2-4C5B-8F61-3FD6DA099620}"/>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282206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8DE22-EAFE-4C22-AC94-2FEF4056FB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857695A-13C5-4F6B-963E-90F96E2A50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9CDFBB-D734-463C-8B91-02D5D18264F9}"/>
              </a:ext>
            </a:extLst>
          </p:cNvPr>
          <p:cNvSpPr>
            <a:spLocks noGrp="1"/>
          </p:cNvSpPr>
          <p:nvPr>
            <p:ph type="dt" sz="half" idx="10"/>
          </p:nvPr>
        </p:nvSpPr>
        <p:spPr>
          <a:xfrm>
            <a:off x="838200" y="6356350"/>
            <a:ext cx="2743200" cy="365125"/>
          </a:xfrm>
          <a:prstGeom prst="rect">
            <a:avLst/>
          </a:prstGeom>
        </p:spPr>
        <p:txBody>
          <a:bodyPr/>
          <a:lstStyle/>
          <a:p>
            <a:fld id="{F8A939CC-4D5C-455C-AC73-6FA1C0A351B4}" type="datetime1">
              <a:rPr lang="en-US" smtClean="0"/>
              <a:t>2/28/2020</a:t>
            </a:fld>
            <a:endParaRPr lang="en-US"/>
          </a:p>
        </p:txBody>
      </p:sp>
      <p:sp>
        <p:nvSpPr>
          <p:cNvPr id="5" name="Footer Placeholder 4">
            <a:extLst>
              <a:ext uri="{FF2B5EF4-FFF2-40B4-BE49-F238E27FC236}">
                <a16:creationId xmlns:a16="http://schemas.microsoft.com/office/drawing/2014/main" id="{09E6CDD5-AB3A-4D9C-AC29-1163661E20B4}"/>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6" name="Slide Number Placeholder 5">
            <a:extLst>
              <a:ext uri="{FF2B5EF4-FFF2-40B4-BE49-F238E27FC236}">
                <a16:creationId xmlns:a16="http://schemas.microsoft.com/office/drawing/2014/main" id="{4D029E37-E0BE-458A-A268-888BBC525A03}"/>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138228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DEA9-BE80-453C-82E1-952B1A3364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987D60-571E-4250-BB52-03A8BF8A712B}"/>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2A7536-6F2D-4D5F-9339-9E8CD1535F0C}"/>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8A6CBA-FDC5-4F2F-A273-4A1519F9F9D2}"/>
              </a:ext>
            </a:extLst>
          </p:cNvPr>
          <p:cNvSpPr>
            <a:spLocks noGrp="1"/>
          </p:cNvSpPr>
          <p:nvPr>
            <p:ph type="dt" sz="half" idx="10"/>
          </p:nvPr>
        </p:nvSpPr>
        <p:spPr>
          <a:xfrm>
            <a:off x="838200" y="6356350"/>
            <a:ext cx="2743200" cy="365125"/>
          </a:xfrm>
          <a:prstGeom prst="rect">
            <a:avLst/>
          </a:prstGeom>
        </p:spPr>
        <p:txBody>
          <a:bodyPr/>
          <a:lstStyle/>
          <a:p>
            <a:fld id="{29CD25DC-02DD-4CAF-BD2D-C54A9F1FC667}" type="datetime1">
              <a:rPr lang="en-US" smtClean="0"/>
              <a:t>2/28/2020</a:t>
            </a:fld>
            <a:endParaRPr lang="en-US"/>
          </a:p>
        </p:txBody>
      </p:sp>
      <p:sp>
        <p:nvSpPr>
          <p:cNvPr id="6" name="Footer Placeholder 5">
            <a:extLst>
              <a:ext uri="{FF2B5EF4-FFF2-40B4-BE49-F238E27FC236}">
                <a16:creationId xmlns:a16="http://schemas.microsoft.com/office/drawing/2014/main" id="{FA896839-C105-48F4-98FB-700294211F7B}"/>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7" name="Slide Number Placeholder 6">
            <a:extLst>
              <a:ext uri="{FF2B5EF4-FFF2-40B4-BE49-F238E27FC236}">
                <a16:creationId xmlns:a16="http://schemas.microsoft.com/office/drawing/2014/main" id="{6D9DD283-D9C4-440B-8B61-BEF1103DE08C}"/>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28996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29DD-BF47-4FAA-8B69-E4CEB2F639A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08F7729-AE0A-4DA9-ADEF-7083B4230C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AA5097-72E1-4941-B888-9F6F7CA5A3B9}"/>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357C2-2BF2-49FF-8328-66AD079C6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1667D1F-7B85-4A3C-88B3-0145B95D3DCF}"/>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BF2E1-519C-4040-8FFD-60F99B7919DB}"/>
              </a:ext>
            </a:extLst>
          </p:cNvPr>
          <p:cNvSpPr>
            <a:spLocks noGrp="1"/>
          </p:cNvSpPr>
          <p:nvPr>
            <p:ph type="dt" sz="half" idx="10"/>
          </p:nvPr>
        </p:nvSpPr>
        <p:spPr>
          <a:xfrm>
            <a:off x="838200" y="6356350"/>
            <a:ext cx="2743200" cy="365125"/>
          </a:xfrm>
          <a:prstGeom prst="rect">
            <a:avLst/>
          </a:prstGeom>
        </p:spPr>
        <p:txBody>
          <a:bodyPr/>
          <a:lstStyle/>
          <a:p>
            <a:fld id="{34BF5933-A833-4359-9F5A-0E36C6AA8E21}" type="datetime1">
              <a:rPr lang="en-US" smtClean="0"/>
              <a:t>2/28/2020</a:t>
            </a:fld>
            <a:endParaRPr lang="en-US"/>
          </a:p>
        </p:txBody>
      </p:sp>
      <p:sp>
        <p:nvSpPr>
          <p:cNvPr id="8" name="Footer Placeholder 7">
            <a:extLst>
              <a:ext uri="{FF2B5EF4-FFF2-40B4-BE49-F238E27FC236}">
                <a16:creationId xmlns:a16="http://schemas.microsoft.com/office/drawing/2014/main" id="{1A714974-BD32-4960-9ECD-24EDA5F233BE}"/>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9" name="Slide Number Placeholder 8">
            <a:extLst>
              <a:ext uri="{FF2B5EF4-FFF2-40B4-BE49-F238E27FC236}">
                <a16:creationId xmlns:a16="http://schemas.microsoft.com/office/drawing/2014/main" id="{CEA1520D-112E-4563-92CE-C534234019CB}"/>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40588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96604-6EA4-4A1B-8AF0-3CEB8F87DE7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5E13217-7D84-4FE8-9BFB-EFF14435B333}"/>
              </a:ext>
            </a:extLst>
          </p:cNvPr>
          <p:cNvSpPr>
            <a:spLocks noGrp="1"/>
          </p:cNvSpPr>
          <p:nvPr>
            <p:ph type="dt" sz="half" idx="10"/>
          </p:nvPr>
        </p:nvSpPr>
        <p:spPr>
          <a:xfrm>
            <a:off x="838200" y="6356350"/>
            <a:ext cx="2743200" cy="365125"/>
          </a:xfrm>
          <a:prstGeom prst="rect">
            <a:avLst/>
          </a:prstGeom>
        </p:spPr>
        <p:txBody>
          <a:bodyPr/>
          <a:lstStyle/>
          <a:p>
            <a:fld id="{80920434-05C0-44C9-AC9D-C6F9467F126F}" type="datetime1">
              <a:rPr lang="en-US" smtClean="0"/>
              <a:t>2/28/2020</a:t>
            </a:fld>
            <a:endParaRPr lang="en-US"/>
          </a:p>
        </p:txBody>
      </p:sp>
      <p:sp>
        <p:nvSpPr>
          <p:cNvPr id="4" name="Footer Placeholder 3">
            <a:extLst>
              <a:ext uri="{FF2B5EF4-FFF2-40B4-BE49-F238E27FC236}">
                <a16:creationId xmlns:a16="http://schemas.microsoft.com/office/drawing/2014/main" id="{77CFBE14-6B0B-4E6D-8A22-0C2E49F52C53}"/>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5" name="Slide Number Placeholder 4">
            <a:extLst>
              <a:ext uri="{FF2B5EF4-FFF2-40B4-BE49-F238E27FC236}">
                <a16:creationId xmlns:a16="http://schemas.microsoft.com/office/drawing/2014/main" id="{5C72D501-5E63-4288-8B7E-FF45ACB84091}"/>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235814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0A3AF2-7A3F-4308-8664-B2228F7D152C}"/>
              </a:ext>
            </a:extLst>
          </p:cNvPr>
          <p:cNvSpPr>
            <a:spLocks noGrp="1"/>
          </p:cNvSpPr>
          <p:nvPr>
            <p:ph type="dt" sz="half" idx="10"/>
          </p:nvPr>
        </p:nvSpPr>
        <p:spPr>
          <a:xfrm>
            <a:off x="838200" y="6356350"/>
            <a:ext cx="2743200" cy="365125"/>
          </a:xfrm>
          <a:prstGeom prst="rect">
            <a:avLst/>
          </a:prstGeom>
        </p:spPr>
        <p:txBody>
          <a:bodyPr/>
          <a:lstStyle/>
          <a:p>
            <a:fld id="{E9B184CD-AE04-4AA5-B9D6-362E201514CB}" type="datetime1">
              <a:rPr lang="en-US" smtClean="0"/>
              <a:t>2/28/2020</a:t>
            </a:fld>
            <a:endParaRPr lang="en-US"/>
          </a:p>
        </p:txBody>
      </p:sp>
      <p:sp>
        <p:nvSpPr>
          <p:cNvPr id="3" name="Footer Placeholder 2">
            <a:extLst>
              <a:ext uri="{FF2B5EF4-FFF2-40B4-BE49-F238E27FC236}">
                <a16:creationId xmlns:a16="http://schemas.microsoft.com/office/drawing/2014/main" id="{AEDCF77E-F417-4579-AA4E-84E19040170B}"/>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4" name="Slide Number Placeholder 3">
            <a:extLst>
              <a:ext uri="{FF2B5EF4-FFF2-40B4-BE49-F238E27FC236}">
                <a16:creationId xmlns:a16="http://schemas.microsoft.com/office/drawing/2014/main" id="{23BF40F9-7CEC-405F-87AC-5F62A5D23213}"/>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40530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B9E1E39-1257-44B0-B2D3-64731C1B0E29}"/>
              </a:ext>
            </a:extLst>
          </p:cNvPr>
          <p:cNvSpPr>
            <a:spLocks noGrp="1"/>
          </p:cNvSpPr>
          <p:nvPr>
            <p:ph type="dt" sz="half" idx="10"/>
          </p:nvPr>
        </p:nvSpPr>
        <p:spPr/>
        <p:txBody>
          <a:bodyPr/>
          <a:lstStyle/>
          <a:p>
            <a:fld id="{7635E37C-8DAC-43CF-9996-DD947E2B949E}" type="datetime1">
              <a:rPr lang="en-US" smtClean="0"/>
              <a:t>2/28/2020</a:t>
            </a:fld>
            <a:endParaRPr lang="en-US"/>
          </a:p>
        </p:txBody>
      </p:sp>
      <p:sp>
        <p:nvSpPr>
          <p:cNvPr id="5" name="Footer Placeholder 4">
            <a:extLst>
              <a:ext uri="{FF2B5EF4-FFF2-40B4-BE49-F238E27FC236}">
                <a16:creationId xmlns:a16="http://schemas.microsoft.com/office/drawing/2014/main" id="{E7494037-2F39-4570-9866-60FC0EC87329}"/>
              </a:ext>
            </a:extLst>
          </p:cNvPr>
          <p:cNvSpPr>
            <a:spLocks noGrp="1"/>
          </p:cNvSpPr>
          <p:nvPr>
            <p:ph type="ftr" sz="quarter" idx="11"/>
          </p:nvPr>
        </p:nvSpPr>
        <p:spPr/>
        <p:txBody>
          <a:bodyPr/>
          <a:lstStyle/>
          <a:p>
            <a:r>
              <a:rPr lang="en-US"/>
              <a:t>AFT - CONFIDENTIAL</a:t>
            </a:r>
          </a:p>
        </p:txBody>
      </p:sp>
      <p:sp>
        <p:nvSpPr>
          <p:cNvPr id="6" name="Slide Number Placeholder 5">
            <a:extLst>
              <a:ext uri="{FF2B5EF4-FFF2-40B4-BE49-F238E27FC236}">
                <a16:creationId xmlns:a16="http://schemas.microsoft.com/office/drawing/2014/main" id="{41570044-C245-45AB-B08C-9E40BE979C56}"/>
              </a:ext>
            </a:extLst>
          </p:cNvPr>
          <p:cNvSpPr>
            <a:spLocks noGrp="1"/>
          </p:cNvSpPr>
          <p:nvPr>
            <p:ph type="sldNum" sz="quarter" idx="12"/>
          </p:nvPr>
        </p:nvSpPr>
        <p:spPr/>
        <p:txBody>
          <a:bodyPr/>
          <a:lstStyle>
            <a:lvl1pPr>
              <a:defRPr>
                <a:solidFill>
                  <a:schemeClr val="bg1"/>
                </a:solidFill>
              </a:defRPr>
            </a:lvl1pPr>
          </a:lstStyle>
          <a:p>
            <a:fld id="{19AFA4C1-6C71-4359-AF02-6448B93A6E6E}" type="slidenum">
              <a:rPr lang="en-US" smtClean="0"/>
              <a:pPr/>
              <a:t>‹#›</a:t>
            </a:fld>
            <a:endParaRPr lang="en-US" dirty="0"/>
          </a:p>
        </p:txBody>
      </p:sp>
      <p:sp>
        <p:nvSpPr>
          <p:cNvPr id="7" name="Title Placeholder 1">
            <a:extLst>
              <a:ext uri="{FF2B5EF4-FFF2-40B4-BE49-F238E27FC236}">
                <a16:creationId xmlns:a16="http://schemas.microsoft.com/office/drawing/2014/main" id="{568F0786-AA5B-41CE-BE14-19CF5B1B2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9" name="Content Placeholder 2">
            <a:extLst>
              <a:ext uri="{FF2B5EF4-FFF2-40B4-BE49-F238E27FC236}">
                <a16:creationId xmlns:a16="http://schemas.microsoft.com/office/drawing/2014/main" id="{04912634-881C-4335-AD54-DE6E40FEB525}"/>
              </a:ext>
            </a:extLst>
          </p:cNvPr>
          <p:cNvSpPr>
            <a:spLocks noGrp="1"/>
          </p:cNvSpPr>
          <p:nvPr>
            <p:ph idx="1"/>
          </p:nvPr>
        </p:nvSpPr>
        <p:spPr>
          <a:xfrm>
            <a:off x="838200" y="1825625"/>
            <a:ext cx="10515600" cy="4351338"/>
          </a:xfr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Wingdings" panose="05000000000000000000" pitchFamily="2" charset="2"/>
              <a:buChar char="v"/>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7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29246-1402-44BE-9CFD-A8DFC759175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3A932-F5E6-4982-8F68-9A344B5401C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8946A9-DC27-49AC-AE44-06A5F784D2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D5B874-AED5-4A6A-B7B8-1E1AB427CFC6}"/>
              </a:ext>
            </a:extLst>
          </p:cNvPr>
          <p:cNvSpPr>
            <a:spLocks noGrp="1"/>
          </p:cNvSpPr>
          <p:nvPr>
            <p:ph type="dt" sz="half" idx="10"/>
          </p:nvPr>
        </p:nvSpPr>
        <p:spPr>
          <a:xfrm>
            <a:off x="838200" y="6356350"/>
            <a:ext cx="2743200" cy="365125"/>
          </a:xfrm>
          <a:prstGeom prst="rect">
            <a:avLst/>
          </a:prstGeom>
        </p:spPr>
        <p:txBody>
          <a:bodyPr/>
          <a:lstStyle/>
          <a:p>
            <a:fld id="{E2A0F079-0DBC-47AD-B835-675E022B6855}" type="datetime1">
              <a:rPr lang="en-US" smtClean="0"/>
              <a:t>2/28/2020</a:t>
            </a:fld>
            <a:endParaRPr lang="en-US"/>
          </a:p>
        </p:txBody>
      </p:sp>
      <p:sp>
        <p:nvSpPr>
          <p:cNvPr id="6" name="Footer Placeholder 5">
            <a:extLst>
              <a:ext uri="{FF2B5EF4-FFF2-40B4-BE49-F238E27FC236}">
                <a16:creationId xmlns:a16="http://schemas.microsoft.com/office/drawing/2014/main" id="{CCF10D65-0414-49A6-B9DC-B7C5E6FEFB23}"/>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7" name="Slide Number Placeholder 6">
            <a:extLst>
              <a:ext uri="{FF2B5EF4-FFF2-40B4-BE49-F238E27FC236}">
                <a16:creationId xmlns:a16="http://schemas.microsoft.com/office/drawing/2014/main" id="{6A3A2C93-24E6-4E20-9945-AEAFD0EE4958}"/>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428499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A9619-6CC6-4F01-B048-B82FB083599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59E7E4-6AAC-4276-8929-010B0CAA0B0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9E357-0BDF-4D31-B836-B123A854B5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0FC7EB-6EC1-4663-B56D-E33D06B3DCDC}"/>
              </a:ext>
            </a:extLst>
          </p:cNvPr>
          <p:cNvSpPr>
            <a:spLocks noGrp="1"/>
          </p:cNvSpPr>
          <p:nvPr>
            <p:ph type="dt" sz="half" idx="10"/>
          </p:nvPr>
        </p:nvSpPr>
        <p:spPr>
          <a:xfrm>
            <a:off x="838200" y="6356350"/>
            <a:ext cx="2743200" cy="365125"/>
          </a:xfrm>
          <a:prstGeom prst="rect">
            <a:avLst/>
          </a:prstGeom>
        </p:spPr>
        <p:txBody>
          <a:bodyPr/>
          <a:lstStyle/>
          <a:p>
            <a:fld id="{765BB735-06DB-4A0F-B913-2B55A6989F3A}" type="datetime1">
              <a:rPr lang="en-US" smtClean="0"/>
              <a:t>2/28/2020</a:t>
            </a:fld>
            <a:endParaRPr lang="en-US"/>
          </a:p>
        </p:txBody>
      </p:sp>
      <p:sp>
        <p:nvSpPr>
          <p:cNvPr id="6" name="Footer Placeholder 5">
            <a:extLst>
              <a:ext uri="{FF2B5EF4-FFF2-40B4-BE49-F238E27FC236}">
                <a16:creationId xmlns:a16="http://schemas.microsoft.com/office/drawing/2014/main" id="{0E63A0FE-4E74-4AFA-AE3F-FD09D73DE5DD}"/>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7" name="Slide Number Placeholder 6">
            <a:extLst>
              <a:ext uri="{FF2B5EF4-FFF2-40B4-BE49-F238E27FC236}">
                <a16:creationId xmlns:a16="http://schemas.microsoft.com/office/drawing/2014/main" id="{1EA2955B-69C4-4421-8EB6-39417A298DD8}"/>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311992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BAAA4-0CAB-465F-B74B-491F817406E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C837A2-7568-4ED5-82B8-948329F2ACA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C3F8-9593-4F64-A8A2-E48F7672E6A2}"/>
              </a:ext>
            </a:extLst>
          </p:cNvPr>
          <p:cNvSpPr>
            <a:spLocks noGrp="1"/>
          </p:cNvSpPr>
          <p:nvPr>
            <p:ph type="dt" sz="half" idx="10"/>
          </p:nvPr>
        </p:nvSpPr>
        <p:spPr>
          <a:xfrm>
            <a:off x="838200" y="6356350"/>
            <a:ext cx="2743200" cy="365125"/>
          </a:xfrm>
          <a:prstGeom prst="rect">
            <a:avLst/>
          </a:prstGeom>
        </p:spPr>
        <p:txBody>
          <a:bodyPr/>
          <a:lstStyle/>
          <a:p>
            <a:fld id="{D5702D1A-A5F8-4A07-A8EC-BF52EF99AC17}" type="datetime1">
              <a:rPr lang="en-US" smtClean="0"/>
              <a:t>2/28/2020</a:t>
            </a:fld>
            <a:endParaRPr lang="en-US"/>
          </a:p>
        </p:txBody>
      </p:sp>
      <p:sp>
        <p:nvSpPr>
          <p:cNvPr id="5" name="Footer Placeholder 4">
            <a:extLst>
              <a:ext uri="{FF2B5EF4-FFF2-40B4-BE49-F238E27FC236}">
                <a16:creationId xmlns:a16="http://schemas.microsoft.com/office/drawing/2014/main" id="{75C856F8-ACCA-406A-8FC7-7822DF99BE9B}"/>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6" name="Slide Number Placeholder 5">
            <a:extLst>
              <a:ext uri="{FF2B5EF4-FFF2-40B4-BE49-F238E27FC236}">
                <a16:creationId xmlns:a16="http://schemas.microsoft.com/office/drawing/2014/main" id="{67A38822-0640-4A1D-96AC-ABF6E3CDD424}"/>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42874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DCA6E-03DE-4205-A486-A13458CA4C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E4BE5-F1CD-4FCD-9BA0-A1AA44515292}"/>
              </a:ext>
            </a:extLst>
          </p:cNvPr>
          <p:cNvSpPr>
            <a:spLocks noGrp="1"/>
          </p:cNvSpPr>
          <p:nvPr>
            <p:ph type="body" orient="vert" idx="1"/>
          </p:nvPr>
        </p:nvSpPr>
        <p:spPr>
          <a:xfrm>
            <a:off x="838200" y="365125"/>
            <a:ext cx="7734300" cy="5811838"/>
          </a:xfrm>
          <a:prstGeom prst="rect">
            <a:avLst/>
          </a:prstGeo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11D58E-4D7A-40F3-A94E-36A8F1703EB0}"/>
              </a:ext>
            </a:extLst>
          </p:cNvPr>
          <p:cNvSpPr>
            <a:spLocks noGrp="1"/>
          </p:cNvSpPr>
          <p:nvPr>
            <p:ph type="dt" sz="half" idx="10"/>
          </p:nvPr>
        </p:nvSpPr>
        <p:spPr>
          <a:xfrm>
            <a:off x="838200" y="6356350"/>
            <a:ext cx="2743200" cy="365125"/>
          </a:xfrm>
          <a:prstGeom prst="rect">
            <a:avLst/>
          </a:prstGeom>
        </p:spPr>
        <p:txBody>
          <a:bodyPr/>
          <a:lstStyle/>
          <a:p>
            <a:fld id="{DDAACC01-E567-4396-A88F-31838EF65120}" type="datetime1">
              <a:rPr lang="en-US" smtClean="0"/>
              <a:t>2/28/2020</a:t>
            </a:fld>
            <a:endParaRPr lang="en-US"/>
          </a:p>
        </p:txBody>
      </p:sp>
      <p:sp>
        <p:nvSpPr>
          <p:cNvPr id="5" name="Footer Placeholder 4">
            <a:extLst>
              <a:ext uri="{FF2B5EF4-FFF2-40B4-BE49-F238E27FC236}">
                <a16:creationId xmlns:a16="http://schemas.microsoft.com/office/drawing/2014/main" id="{5BA37F67-0463-4844-8D19-05BFAE28C480}"/>
              </a:ext>
            </a:extLst>
          </p:cNvPr>
          <p:cNvSpPr>
            <a:spLocks noGrp="1"/>
          </p:cNvSpPr>
          <p:nvPr>
            <p:ph type="ftr" sz="quarter" idx="11"/>
          </p:nvPr>
        </p:nvSpPr>
        <p:spPr>
          <a:xfrm>
            <a:off x="4038600" y="6356350"/>
            <a:ext cx="4114800" cy="365125"/>
          </a:xfrm>
          <a:prstGeom prst="rect">
            <a:avLst/>
          </a:prstGeom>
        </p:spPr>
        <p:txBody>
          <a:bodyPr/>
          <a:lstStyle/>
          <a:p>
            <a:r>
              <a:rPr lang="en-US"/>
              <a:t>AFT - CONFIDENTIAL</a:t>
            </a:r>
          </a:p>
        </p:txBody>
      </p:sp>
      <p:sp>
        <p:nvSpPr>
          <p:cNvPr id="6" name="Slide Number Placeholder 5">
            <a:extLst>
              <a:ext uri="{FF2B5EF4-FFF2-40B4-BE49-F238E27FC236}">
                <a16:creationId xmlns:a16="http://schemas.microsoft.com/office/drawing/2014/main" id="{E11501DE-C684-436F-82F5-300D60635E29}"/>
              </a:ext>
            </a:extLst>
          </p:cNvPr>
          <p:cNvSpPr>
            <a:spLocks noGrp="1"/>
          </p:cNvSpPr>
          <p:nvPr>
            <p:ph type="sldNum" sz="quarter" idx="12"/>
          </p:nvPr>
        </p:nvSpPr>
        <p:spPr>
          <a:xfrm>
            <a:off x="8610600" y="6356350"/>
            <a:ext cx="2743200" cy="365125"/>
          </a:xfrm>
          <a:prstGeom prst="rect">
            <a:avLst/>
          </a:prstGeom>
        </p:spPr>
        <p:txBody>
          <a:bodyPr/>
          <a:lstStyle/>
          <a:p>
            <a:fld id="{93A4D63A-F929-4ADA-B7E4-3E38EBB5B5FF}" type="slidenum">
              <a:rPr lang="en-US" smtClean="0"/>
              <a:t>‹#›</a:t>
            </a:fld>
            <a:endParaRPr lang="en-US"/>
          </a:p>
        </p:txBody>
      </p:sp>
    </p:spTree>
    <p:extLst>
      <p:ext uri="{BB962C8B-B14F-4D97-AF65-F5344CB8AC3E}">
        <p14:creationId xmlns:p14="http://schemas.microsoft.com/office/powerpoint/2010/main" val="294291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6DA2174-9ABD-4E62-AAC9-989B41C562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068" y="-65987"/>
            <a:ext cx="12326068" cy="6933413"/>
          </a:xfrm>
          <a:prstGeom prst="rect">
            <a:avLst/>
          </a:prstGeom>
        </p:spPr>
      </p:pic>
      <p:sp>
        <p:nvSpPr>
          <p:cNvPr id="2" name="Title 1">
            <a:extLst>
              <a:ext uri="{FF2B5EF4-FFF2-40B4-BE49-F238E27FC236}">
                <a16:creationId xmlns:a16="http://schemas.microsoft.com/office/drawing/2014/main" id="{BE60CC16-CAE4-402B-91E4-CD9AAA587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1E791-881D-4DCD-BE19-0A43C057340B}"/>
              </a:ext>
            </a:extLst>
          </p:cNvPr>
          <p:cNvSpPr>
            <a:spLocks noGrp="1"/>
          </p:cNvSpPr>
          <p:nvPr>
            <p:ph idx="1"/>
          </p:nvPr>
        </p:nvSpPr>
        <p:spPr>
          <a:xfrm>
            <a:off x="838200" y="1825625"/>
            <a:ext cx="10515600" cy="4351338"/>
          </a:xfrm>
        </p:spPr>
        <p:txBody>
          <a:bodyPr/>
          <a:lstStyle>
            <a:lvl2pPr marL="685800" indent="-228600">
              <a:buFont typeface="Calibri" panose="020F0502020204030204" pitchFamily="34" charset="0"/>
              <a:buChar char="̶"/>
              <a:defRPr/>
            </a:lvl2pPr>
            <a:lvl4pPr marL="1600200" indent="-228600">
              <a:buFont typeface="Calibri" panose="020F0502020204030204" pitchFamily="34" charset="0"/>
              <a:buChar char="»"/>
              <a:defRPr/>
            </a:lvl4pPr>
            <a:lvl5pPr marL="2057400" indent="-228600">
              <a:buFont typeface="Wingdings" panose="05000000000000000000" pitchFamily="2" charset="2"/>
              <a:buChar char="v"/>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74EDBF-6C76-45DE-8423-25877380A15C}"/>
              </a:ext>
            </a:extLst>
          </p:cNvPr>
          <p:cNvSpPr>
            <a:spLocks noGrp="1"/>
          </p:cNvSpPr>
          <p:nvPr>
            <p:ph type="dt" sz="half" idx="10"/>
          </p:nvPr>
        </p:nvSpPr>
        <p:spPr/>
        <p:txBody>
          <a:bodyPr/>
          <a:lstStyle/>
          <a:p>
            <a:fld id="{A50C04B9-AAA2-4D78-BC59-224386CFE727}" type="datetime1">
              <a:rPr lang="en-US" smtClean="0"/>
              <a:t>2/28/2020</a:t>
            </a:fld>
            <a:endParaRPr lang="en-US"/>
          </a:p>
        </p:txBody>
      </p:sp>
      <p:sp>
        <p:nvSpPr>
          <p:cNvPr id="5" name="Footer Placeholder 4">
            <a:extLst>
              <a:ext uri="{FF2B5EF4-FFF2-40B4-BE49-F238E27FC236}">
                <a16:creationId xmlns:a16="http://schemas.microsoft.com/office/drawing/2014/main" id="{8C4F4F3C-02AF-464E-B5DE-A5BCEEA2A0F9}"/>
              </a:ext>
            </a:extLst>
          </p:cNvPr>
          <p:cNvSpPr>
            <a:spLocks noGrp="1"/>
          </p:cNvSpPr>
          <p:nvPr>
            <p:ph type="ftr" sz="quarter" idx="11"/>
          </p:nvPr>
        </p:nvSpPr>
        <p:spPr>
          <a:xfrm>
            <a:off x="4038601" y="6356350"/>
            <a:ext cx="2390480" cy="365125"/>
          </a:xfrm>
        </p:spPr>
        <p:txBody>
          <a:bodyPr/>
          <a:lstStyle/>
          <a:p>
            <a:r>
              <a:rPr lang="en-US"/>
              <a:t>AFT - CONFIDENTIAL</a:t>
            </a:r>
          </a:p>
        </p:txBody>
      </p:sp>
      <p:sp>
        <p:nvSpPr>
          <p:cNvPr id="6" name="Slide Number Placeholder 5">
            <a:extLst>
              <a:ext uri="{FF2B5EF4-FFF2-40B4-BE49-F238E27FC236}">
                <a16:creationId xmlns:a16="http://schemas.microsoft.com/office/drawing/2014/main" id="{4A018A0B-0B4D-4EC0-B603-9AFFB9CE6103}"/>
              </a:ext>
            </a:extLst>
          </p:cNvPr>
          <p:cNvSpPr>
            <a:spLocks noGrp="1"/>
          </p:cNvSpPr>
          <p:nvPr>
            <p:ph type="sldNum" sz="quarter" idx="12"/>
          </p:nvPr>
        </p:nvSpPr>
        <p:spPr>
          <a:xfrm>
            <a:off x="11576112" y="6356350"/>
            <a:ext cx="424207" cy="365125"/>
          </a:xfrm>
        </p:spPr>
        <p:txBody>
          <a:bodyPr/>
          <a:lstStyle>
            <a:lvl1pPr>
              <a:defRPr>
                <a:solidFill>
                  <a:schemeClr val="bg1"/>
                </a:solidFill>
              </a:defRPr>
            </a:lvl1pPr>
          </a:lstStyle>
          <a:p>
            <a:fld id="{19AFA4C1-6C71-4359-AF02-6448B93A6E6E}" type="slidenum">
              <a:rPr lang="en-US" smtClean="0"/>
              <a:pPr/>
              <a:t>‹#›</a:t>
            </a:fld>
            <a:endParaRPr lang="en-US" dirty="0"/>
          </a:p>
        </p:txBody>
      </p:sp>
    </p:spTree>
    <p:extLst>
      <p:ext uri="{BB962C8B-B14F-4D97-AF65-F5344CB8AC3E}">
        <p14:creationId xmlns:p14="http://schemas.microsoft.com/office/powerpoint/2010/main" val="38810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0F4B-F76D-4CA1-A39B-4E77DFCE3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A6E1B-75E9-45D9-B9D0-70509405DF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108F5-204C-4213-813D-652F75485FE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C510BF-3182-4B86-9567-48B2C2EC054A}"/>
              </a:ext>
            </a:extLst>
          </p:cNvPr>
          <p:cNvSpPr>
            <a:spLocks noGrp="1"/>
          </p:cNvSpPr>
          <p:nvPr>
            <p:ph type="dt" sz="half" idx="10"/>
          </p:nvPr>
        </p:nvSpPr>
        <p:spPr/>
        <p:txBody>
          <a:bodyPr/>
          <a:lstStyle/>
          <a:p>
            <a:fld id="{BDCBE101-D76C-46CD-A805-74C15BC23112}" type="datetime1">
              <a:rPr lang="en-US" smtClean="0"/>
              <a:t>2/28/2020</a:t>
            </a:fld>
            <a:endParaRPr lang="en-US"/>
          </a:p>
        </p:txBody>
      </p:sp>
      <p:sp>
        <p:nvSpPr>
          <p:cNvPr id="6" name="Footer Placeholder 5">
            <a:extLst>
              <a:ext uri="{FF2B5EF4-FFF2-40B4-BE49-F238E27FC236}">
                <a16:creationId xmlns:a16="http://schemas.microsoft.com/office/drawing/2014/main" id="{D6DF2B52-CE67-4B18-9E83-1A8908403368}"/>
              </a:ext>
            </a:extLst>
          </p:cNvPr>
          <p:cNvSpPr>
            <a:spLocks noGrp="1"/>
          </p:cNvSpPr>
          <p:nvPr>
            <p:ph type="ftr" sz="quarter" idx="11"/>
          </p:nvPr>
        </p:nvSpPr>
        <p:spPr/>
        <p:txBody>
          <a:bodyPr/>
          <a:lstStyle/>
          <a:p>
            <a:r>
              <a:rPr lang="en-US"/>
              <a:t>AFT - CONFIDENTIAL</a:t>
            </a:r>
          </a:p>
        </p:txBody>
      </p:sp>
      <p:sp>
        <p:nvSpPr>
          <p:cNvPr id="7" name="Slide Number Placeholder 6">
            <a:extLst>
              <a:ext uri="{FF2B5EF4-FFF2-40B4-BE49-F238E27FC236}">
                <a16:creationId xmlns:a16="http://schemas.microsoft.com/office/drawing/2014/main" id="{DFBAE23A-FDBC-428A-B9D0-DFBC9E9B532E}"/>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12609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DD43-682C-4633-BD7E-BA324941FA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769E20-EE8A-4641-8DC5-B7E7A56887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E8885C-4206-4817-B0BA-392A8E39F68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FAB547-0659-4D49-958F-56D370028B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4EE46EE-634C-4FAF-96A8-1EBC0288F2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076168-9DB8-4175-9386-69175B765907}"/>
              </a:ext>
            </a:extLst>
          </p:cNvPr>
          <p:cNvSpPr>
            <a:spLocks noGrp="1"/>
          </p:cNvSpPr>
          <p:nvPr>
            <p:ph type="dt" sz="half" idx="10"/>
          </p:nvPr>
        </p:nvSpPr>
        <p:spPr/>
        <p:txBody>
          <a:bodyPr/>
          <a:lstStyle/>
          <a:p>
            <a:fld id="{3582436C-7EB8-48E4-BFC5-FD1E4BE2DD2A}" type="datetime1">
              <a:rPr lang="en-US" smtClean="0"/>
              <a:t>2/28/2020</a:t>
            </a:fld>
            <a:endParaRPr lang="en-US"/>
          </a:p>
        </p:txBody>
      </p:sp>
      <p:sp>
        <p:nvSpPr>
          <p:cNvPr id="8" name="Footer Placeholder 7">
            <a:extLst>
              <a:ext uri="{FF2B5EF4-FFF2-40B4-BE49-F238E27FC236}">
                <a16:creationId xmlns:a16="http://schemas.microsoft.com/office/drawing/2014/main" id="{90149833-C3B4-4F61-B1E3-118A32CF36A7}"/>
              </a:ext>
            </a:extLst>
          </p:cNvPr>
          <p:cNvSpPr>
            <a:spLocks noGrp="1"/>
          </p:cNvSpPr>
          <p:nvPr>
            <p:ph type="ftr" sz="quarter" idx="11"/>
          </p:nvPr>
        </p:nvSpPr>
        <p:spPr/>
        <p:txBody>
          <a:bodyPr/>
          <a:lstStyle/>
          <a:p>
            <a:r>
              <a:rPr lang="en-US"/>
              <a:t>AFT - CONFIDENTIAL</a:t>
            </a:r>
          </a:p>
        </p:txBody>
      </p:sp>
      <p:sp>
        <p:nvSpPr>
          <p:cNvPr id="9" name="Slide Number Placeholder 8">
            <a:extLst>
              <a:ext uri="{FF2B5EF4-FFF2-40B4-BE49-F238E27FC236}">
                <a16:creationId xmlns:a16="http://schemas.microsoft.com/office/drawing/2014/main" id="{894DD9FA-B1D2-418C-BF0B-E0B5F3E5607E}"/>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135650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7109-9B74-48F1-A936-CB055B613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92650-A00E-4992-B01A-AE8E5E542BF8}"/>
              </a:ext>
            </a:extLst>
          </p:cNvPr>
          <p:cNvSpPr>
            <a:spLocks noGrp="1"/>
          </p:cNvSpPr>
          <p:nvPr>
            <p:ph type="dt" sz="half" idx="10"/>
          </p:nvPr>
        </p:nvSpPr>
        <p:spPr/>
        <p:txBody>
          <a:bodyPr/>
          <a:lstStyle/>
          <a:p>
            <a:fld id="{A8769ADA-8827-43F5-9F6D-9A269FBCD3CC}" type="datetime1">
              <a:rPr lang="en-US" smtClean="0"/>
              <a:t>2/28/2020</a:t>
            </a:fld>
            <a:endParaRPr lang="en-US"/>
          </a:p>
        </p:txBody>
      </p:sp>
      <p:sp>
        <p:nvSpPr>
          <p:cNvPr id="4" name="Footer Placeholder 3">
            <a:extLst>
              <a:ext uri="{FF2B5EF4-FFF2-40B4-BE49-F238E27FC236}">
                <a16:creationId xmlns:a16="http://schemas.microsoft.com/office/drawing/2014/main" id="{24675034-9111-4062-A357-6EF1EE930E87}"/>
              </a:ext>
            </a:extLst>
          </p:cNvPr>
          <p:cNvSpPr>
            <a:spLocks noGrp="1"/>
          </p:cNvSpPr>
          <p:nvPr>
            <p:ph type="ftr" sz="quarter" idx="11"/>
          </p:nvPr>
        </p:nvSpPr>
        <p:spPr/>
        <p:txBody>
          <a:bodyPr/>
          <a:lstStyle/>
          <a:p>
            <a:r>
              <a:rPr lang="en-US"/>
              <a:t>AFT - CONFIDENTIAL</a:t>
            </a:r>
          </a:p>
        </p:txBody>
      </p:sp>
      <p:sp>
        <p:nvSpPr>
          <p:cNvPr id="5" name="Slide Number Placeholder 4">
            <a:extLst>
              <a:ext uri="{FF2B5EF4-FFF2-40B4-BE49-F238E27FC236}">
                <a16:creationId xmlns:a16="http://schemas.microsoft.com/office/drawing/2014/main" id="{8E54A885-8EC4-4EBB-9915-421CDC17C955}"/>
              </a:ext>
            </a:extLst>
          </p:cNvPr>
          <p:cNvSpPr>
            <a:spLocks noGrp="1"/>
          </p:cNvSpPr>
          <p:nvPr>
            <p:ph type="sldNum" sz="quarter" idx="12"/>
          </p:nvPr>
        </p:nvSpPr>
        <p:spPr/>
        <p:txBody>
          <a:bodyPr/>
          <a:lstStyle/>
          <a:p>
            <a:fld id="{19AFA4C1-6C71-4359-AF02-6448B93A6E6E}" type="slidenum">
              <a:rPr lang="en-US" smtClean="0"/>
              <a:t>‹#›</a:t>
            </a:fld>
            <a:endParaRPr lang="en-US"/>
          </a:p>
        </p:txBody>
      </p:sp>
      <p:sp>
        <p:nvSpPr>
          <p:cNvPr id="6" name="Text Placeholder 2">
            <a:extLst>
              <a:ext uri="{FF2B5EF4-FFF2-40B4-BE49-F238E27FC236}">
                <a16:creationId xmlns:a16="http://schemas.microsoft.com/office/drawing/2014/main" id="{A7A6592C-A80E-42CD-93FD-300ECE2FAD8F}"/>
              </a:ext>
            </a:extLst>
          </p:cNvPr>
          <p:cNvSpPr>
            <a:spLocks noGrp="1"/>
          </p:cNvSpPr>
          <p:nvPr>
            <p:ph idx="1" hasCustomPrompt="1"/>
          </p:nvPr>
        </p:nvSpPr>
        <p:spPr>
          <a:xfrm>
            <a:off x="838200" y="1727201"/>
            <a:ext cx="10515600" cy="4377192"/>
          </a:xfrm>
          <a:prstGeom prst="rect">
            <a:avLst/>
          </a:prstGeom>
        </p:spPr>
        <p:txBody>
          <a:bodyPr vert="horz" lIns="91440" tIns="45720" rIns="91440" bIns="45720" rtlCol="0">
            <a:normAutofit/>
          </a:bodyPr>
          <a:lstStyle>
            <a:lvl1pPr marL="342900" indent="-342900">
              <a:buClr>
                <a:srgbClr val="7AB800"/>
              </a:buClr>
              <a:buFont typeface="Wingdings" panose="05000000000000000000" pitchFamily="2" charset="2"/>
              <a:buChar char="§"/>
              <a:defRPr sz="2200">
                <a:latin typeface="Arial" panose="020B0604020202020204" pitchFamily="34" charset="0"/>
                <a:cs typeface="Arial" panose="020B0604020202020204" pitchFamily="34" charset="0"/>
              </a:defRPr>
            </a:lvl1pPr>
            <a:lvl2pPr marL="742950" indent="-285750">
              <a:buClr>
                <a:srgbClr val="7AB800"/>
              </a:buClr>
              <a:buFont typeface="Arial" panose="020B0604020202020204" pitchFamily="34" charset="0"/>
              <a:buChar char="‒"/>
              <a:defRPr sz="2000">
                <a:latin typeface="Arial" panose="020B0604020202020204" pitchFamily="34" charset="0"/>
                <a:cs typeface="Arial" panose="020B0604020202020204" pitchFamily="34" charset="0"/>
              </a:defRPr>
            </a:lvl2pPr>
            <a:lvl3pPr marL="1200150" indent="-285750">
              <a:buClr>
                <a:srgbClr val="7AB800"/>
              </a:buClr>
              <a:buFont typeface="Arial" panose="020B0604020202020204" pitchFamily="34" charset="0"/>
              <a:buChar char="•"/>
              <a:defRPr>
                <a:latin typeface="Arial" panose="020B0604020202020204" pitchFamily="34" charset="0"/>
                <a:cs typeface="Arial" panose="020B0604020202020204" pitchFamily="34" charset="0"/>
              </a:defRPr>
            </a:lvl3pPr>
            <a:lvl4pPr marL="1657350" indent="-285750">
              <a:buClr>
                <a:srgbClr val="7AB800"/>
              </a:buClr>
              <a:buFont typeface="Arial" panose="020B0604020202020204" pitchFamily="34" charset="0"/>
              <a:buChar char="»"/>
              <a:defRPr sz="1600">
                <a:latin typeface="Arial" panose="020B0604020202020204" pitchFamily="34" charset="0"/>
                <a:cs typeface="Arial" panose="020B0604020202020204" pitchFamily="34" charset="0"/>
              </a:defRPr>
            </a:lvl4pPr>
            <a:lvl5pPr marL="2114550" indent="-285750">
              <a:buClr>
                <a:srgbClr val="7AB800"/>
              </a:buClr>
              <a:buFont typeface="Wingdings" panose="05000000000000000000" pitchFamily="2" charset="2"/>
              <a:buChar char="v"/>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860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FFD20E-5E39-4938-9106-FF2CE4A2CFC4}"/>
              </a:ext>
            </a:extLst>
          </p:cNvPr>
          <p:cNvSpPr>
            <a:spLocks noGrp="1"/>
          </p:cNvSpPr>
          <p:nvPr>
            <p:ph type="dt" sz="half" idx="10"/>
          </p:nvPr>
        </p:nvSpPr>
        <p:spPr/>
        <p:txBody>
          <a:bodyPr/>
          <a:lstStyle/>
          <a:p>
            <a:fld id="{8DD5D3CC-1242-44CD-B504-00039515D6AA}" type="datetime1">
              <a:rPr lang="en-US" smtClean="0"/>
              <a:t>2/28/2020</a:t>
            </a:fld>
            <a:endParaRPr lang="en-US"/>
          </a:p>
        </p:txBody>
      </p:sp>
      <p:sp>
        <p:nvSpPr>
          <p:cNvPr id="3" name="Footer Placeholder 2">
            <a:extLst>
              <a:ext uri="{FF2B5EF4-FFF2-40B4-BE49-F238E27FC236}">
                <a16:creationId xmlns:a16="http://schemas.microsoft.com/office/drawing/2014/main" id="{577CFB6F-FD60-4F02-A5AB-E4D839981C90}"/>
              </a:ext>
            </a:extLst>
          </p:cNvPr>
          <p:cNvSpPr>
            <a:spLocks noGrp="1"/>
          </p:cNvSpPr>
          <p:nvPr>
            <p:ph type="ftr" sz="quarter" idx="11"/>
          </p:nvPr>
        </p:nvSpPr>
        <p:spPr/>
        <p:txBody>
          <a:bodyPr/>
          <a:lstStyle/>
          <a:p>
            <a:r>
              <a:rPr lang="en-US"/>
              <a:t>AFT - CONFIDENTIAL</a:t>
            </a:r>
          </a:p>
        </p:txBody>
      </p:sp>
      <p:sp>
        <p:nvSpPr>
          <p:cNvPr id="4" name="Slide Number Placeholder 3">
            <a:extLst>
              <a:ext uri="{FF2B5EF4-FFF2-40B4-BE49-F238E27FC236}">
                <a16:creationId xmlns:a16="http://schemas.microsoft.com/office/drawing/2014/main" id="{2DDEEF4C-6494-40EF-B0A1-309513CB6B10}"/>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35220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D78B-4CAC-4796-9437-8CB238E76B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A65F0-EF41-4FD4-BAA5-B8006EACD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680F1F-99CC-474C-BDE6-3D2D9F0251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685D12-090D-4155-B780-810FB8E81823}"/>
              </a:ext>
            </a:extLst>
          </p:cNvPr>
          <p:cNvSpPr>
            <a:spLocks noGrp="1"/>
          </p:cNvSpPr>
          <p:nvPr>
            <p:ph type="dt" sz="half" idx="10"/>
          </p:nvPr>
        </p:nvSpPr>
        <p:spPr/>
        <p:txBody>
          <a:bodyPr/>
          <a:lstStyle/>
          <a:p>
            <a:fld id="{44BDBEA3-2725-405E-9277-B9ADC385DABF}" type="datetime1">
              <a:rPr lang="en-US" smtClean="0"/>
              <a:t>2/28/2020</a:t>
            </a:fld>
            <a:endParaRPr lang="en-US"/>
          </a:p>
        </p:txBody>
      </p:sp>
      <p:sp>
        <p:nvSpPr>
          <p:cNvPr id="6" name="Footer Placeholder 5">
            <a:extLst>
              <a:ext uri="{FF2B5EF4-FFF2-40B4-BE49-F238E27FC236}">
                <a16:creationId xmlns:a16="http://schemas.microsoft.com/office/drawing/2014/main" id="{9FCBBFB7-C4B7-4C89-B3DA-96682BC53D92}"/>
              </a:ext>
            </a:extLst>
          </p:cNvPr>
          <p:cNvSpPr>
            <a:spLocks noGrp="1"/>
          </p:cNvSpPr>
          <p:nvPr>
            <p:ph type="ftr" sz="quarter" idx="11"/>
          </p:nvPr>
        </p:nvSpPr>
        <p:spPr/>
        <p:txBody>
          <a:bodyPr/>
          <a:lstStyle/>
          <a:p>
            <a:r>
              <a:rPr lang="en-US"/>
              <a:t>AFT - CONFIDENTIAL</a:t>
            </a:r>
          </a:p>
        </p:txBody>
      </p:sp>
      <p:sp>
        <p:nvSpPr>
          <p:cNvPr id="7" name="Slide Number Placeholder 6">
            <a:extLst>
              <a:ext uri="{FF2B5EF4-FFF2-40B4-BE49-F238E27FC236}">
                <a16:creationId xmlns:a16="http://schemas.microsoft.com/office/drawing/2014/main" id="{EECF4FC3-9C80-4720-8675-27CB56799129}"/>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306802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B869-4A9E-43E0-96B8-965B53B6E8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EDC23E-4942-4AF9-9767-D1A226FC24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34A1AC-6EB2-43F8-92CA-007DD96C8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ABAB22-ADF5-4F6F-96C6-0AAB587A75C7}"/>
              </a:ext>
            </a:extLst>
          </p:cNvPr>
          <p:cNvSpPr>
            <a:spLocks noGrp="1"/>
          </p:cNvSpPr>
          <p:nvPr>
            <p:ph type="dt" sz="half" idx="10"/>
          </p:nvPr>
        </p:nvSpPr>
        <p:spPr/>
        <p:txBody>
          <a:bodyPr/>
          <a:lstStyle/>
          <a:p>
            <a:fld id="{1BB57555-BC33-40E2-804A-7BE51EBF2977}" type="datetime1">
              <a:rPr lang="en-US" smtClean="0"/>
              <a:t>2/28/2020</a:t>
            </a:fld>
            <a:endParaRPr lang="en-US"/>
          </a:p>
        </p:txBody>
      </p:sp>
      <p:sp>
        <p:nvSpPr>
          <p:cNvPr id="6" name="Footer Placeholder 5">
            <a:extLst>
              <a:ext uri="{FF2B5EF4-FFF2-40B4-BE49-F238E27FC236}">
                <a16:creationId xmlns:a16="http://schemas.microsoft.com/office/drawing/2014/main" id="{245FB891-799F-4D88-AC6F-187EC296F1EC}"/>
              </a:ext>
            </a:extLst>
          </p:cNvPr>
          <p:cNvSpPr>
            <a:spLocks noGrp="1"/>
          </p:cNvSpPr>
          <p:nvPr>
            <p:ph type="ftr" sz="quarter" idx="11"/>
          </p:nvPr>
        </p:nvSpPr>
        <p:spPr/>
        <p:txBody>
          <a:bodyPr/>
          <a:lstStyle/>
          <a:p>
            <a:r>
              <a:rPr lang="en-US"/>
              <a:t>AFT - CONFIDENTIAL</a:t>
            </a:r>
          </a:p>
        </p:txBody>
      </p:sp>
      <p:sp>
        <p:nvSpPr>
          <p:cNvPr id="7" name="Slide Number Placeholder 6">
            <a:extLst>
              <a:ext uri="{FF2B5EF4-FFF2-40B4-BE49-F238E27FC236}">
                <a16:creationId xmlns:a16="http://schemas.microsoft.com/office/drawing/2014/main" id="{304459B7-B2C8-49C6-9AA2-BDB4B72F2EB8}"/>
              </a:ext>
            </a:extLst>
          </p:cNvPr>
          <p:cNvSpPr>
            <a:spLocks noGrp="1"/>
          </p:cNvSpPr>
          <p:nvPr>
            <p:ph type="sldNum" sz="quarter" idx="12"/>
          </p:nvPr>
        </p:nvSpPr>
        <p:spPr/>
        <p:txBody>
          <a:bodyPr/>
          <a:lstStyle/>
          <a:p>
            <a:fld id="{19AFA4C1-6C71-4359-AF02-6448B93A6E6E}" type="slidenum">
              <a:rPr lang="en-US" smtClean="0"/>
              <a:t>‹#›</a:t>
            </a:fld>
            <a:endParaRPr lang="en-US"/>
          </a:p>
        </p:txBody>
      </p:sp>
    </p:spTree>
    <p:extLst>
      <p:ext uri="{BB962C8B-B14F-4D97-AF65-F5344CB8AC3E}">
        <p14:creationId xmlns:p14="http://schemas.microsoft.com/office/powerpoint/2010/main" val="1591658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EFBC37-5141-480C-9A9B-03FDFE3E460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19200" y="685800"/>
            <a:ext cx="10972800" cy="6172200"/>
          </a:xfrm>
          <a:prstGeom prst="rect">
            <a:avLst/>
          </a:prstGeom>
        </p:spPr>
      </p:pic>
      <p:sp>
        <p:nvSpPr>
          <p:cNvPr id="2" name="Title Placeholder 1">
            <a:extLst>
              <a:ext uri="{FF2B5EF4-FFF2-40B4-BE49-F238E27FC236}">
                <a16:creationId xmlns:a16="http://schemas.microsoft.com/office/drawing/2014/main" id="{C0A1D90B-B141-4D40-AA1D-F452BDC28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4FE5A5-A09E-40F8-A184-42C4D6DEAD48}"/>
              </a:ext>
            </a:extLst>
          </p:cNvPr>
          <p:cNvSpPr>
            <a:spLocks noGrp="1"/>
          </p:cNvSpPr>
          <p:nvPr>
            <p:ph type="body" idx="1"/>
          </p:nvPr>
        </p:nvSpPr>
        <p:spPr>
          <a:xfrm>
            <a:off x="838200" y="1690688"/>
            <a:ext cx="10515600" cy="44862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3BFAAA1-E5FF-4FD4-8BFB-E816F5D9F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12529B"/>
                </a:solidFill>
                <a:latin typeface="Arial" panose="020B0604020202020204" pitchFamily="34" charset="0"/>
                <a:cs typeface="Arial" panose="020B0604020202020204" pitchFamily="34" charset="0"/>
              </a:defRPr>
            </a:lvl1pPr>
          </a:lstStyle>
          <a:p>
            <a:fld id="{5DF7480A-F033-4327-9C44-29C6362889C7}" type="datetime1">
              <a:rPr lang="en-US" smtClean="0"/>
              <a:t>2/28/2020</a:t>
            </a:fld>
            <a:endParaRPr lang="en-US" dirty="0"/>
          </a:p>
        </p:txBody>
      </p:sp>
      <p:sp>
        <p:nvSpPr>
          <p:cNvPr id="5" name="Footer Placeholder 4">
            <a:extLst>
              <a:ext uri="{FF2B5EF4-FFF2-40B4-BE49-F238E27FC236}">
                <a16:creationId xmlns:a16="http://schemas.microsoft.com/office/drawing/2014/main" id="{FF8F35AB-BE77-4E30-9D4F-3D39D68938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12529B"/>
                </a:solidFill>
                <a:latin typeface="Arial" panose="020B0604020202020204" pitchFamily="34" charset="0"/>
                <a:cs typeface="Arial" panose="020B0604020202020204" pitchFamily="34" charset="0"/>
              </a:defRPr>
            </a:lvl1pPr>
          </a:lstStyle>
          <a:p>
            <a:r>
              <a:rPr lang="en-US" dirty="0"/>
              <a:t>AFT - CONFIDENTIAL</a:t>
            </a:r>
          </a:p>
        </p:txBody>
      </p:sp>
      <p:sp>
        <p:nvSpPr>
          <p:cNvPr id="6" name="Slide Number Placeholder 5">
            <a:extLst>
              <a:ext uri="{FF2B5EF4-FFF2-40B4-BE49-F238E27FC236}">
                <a16:creationId xmlns:a16="http://schemas.microsoft.com/office/drawing/2014/main" id="{2D0E77E3-5491-4B13-8B82-216C55B4D254}"/>
              </a:ext>
            </a:extLst>
          </p:cNvPr>
          <p:cNvSpPr>
            <a:spLocks noGrp="1"/>
          </p:cNvSpPr>
          <p:nvPr>
            <p:ph type="sldNum" sz="quarter" idx="4"/>
          </p:nvPr>
        </p:nvSpPr>
        <p:spPr>
          <a:xfrm>
            <a:off x="10133814" y="6356350"/>
            <a:ext cx="424207"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9AFA4C1-6C71-4359-AF02-6448B93A6E6E}" type="slidenum">
              <a:rPr lang="en-US" smtClean="0"/>
              <a:pPr/>
              <a:t>‹#›</a:t>
            </a:fld>
            <a:endParaRPr lang="en-US" dirty="0"/>
          </a:p>
        </p:txBody>
      </p:sp>
    </p:spTree>
    <p:extLst>
      <p:ext uri="{BB962C8B-B14F-4D97-AF65-F5344CB8AC3E}">
        <p14:creationId xmlns:p14="http://schemas.microsoft.com/office/powerpoint/2010/main" val="35003081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hf hdr="0" dt="0"/>
  <p:txStyles>
    <p:titleStyle>
      <a:lvl1pPr algn="l" defTabSz="914400" rtl="0" eaLnBrk="1" latinLnBrk="0" hangingPunct="1">
        <a:lnSpc>
          <a:spcPct val="90000"/>
        </a:lnSpc>
        <a:spcBef>
          <a:spcPct val="0"/>
        </a:spcBef>
        <a:buNone/>
        <a:defRPr sz="3200" b="1" kern="1200">
          <a:solidFill>
            <a:srgbClr val="12529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7AB800"/>
        </a:buClr>
        <a:buFont typeface="Wingdings" panose="05000000000000000000" pitchFamily="2" charset="2"/>
        <a:buChar char="§"/>
        <a:defRPr sz="2200" kern="1200">
          <a:solidFill>
            <a:srgbClr val="12529B"/>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AB800"/>
        </a:buClr>
        <a:buFont typeface="Calibri" panose="020F0502020204030204" pitchFamily="34" charset="0"/>
        <a:buChar char="‒"/>
        <a:defRPr sz="2000" kern="1200">
          <a:solidFill>
            <a:srgbClr val="12529B"/>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rgbClr val="12529B"/>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AB800"/>
        </a:buClr>
        <a:buFont typeface="Calibri" panose="020F0502020204030204" pitchFamily="34" charset="0"/>
        <a:buChar char="»"/>
        <a:defRPr sz="1600" kern="1200">
          <a:solidFill>
            <a:srgbClr val="12529B"/>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AB800"/>
        </a:buClr>
        <a:buFont typeface="Wingdings" panose="05000000000000000000" pitchFamily="2" charset="2"/>
        <a:buChar char="v"/>
        <a:defRPr sz="1400" kern="1200">
          <a:solidFill>
            <a:srgbClr val="12529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3AAA1E9-1E68-44DC-8F38-A8AE03264F2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Placeholder 1">
            <a:extLst>
              <a:ext uri="{FF2B5EF4-FFF2-40B4-BE49-F238E27FC236}">
                <a16:creationId xmlns:a16="http://schemas.microsoft.com/office/drawing/2014/main" id="{268260AF-AC7A-4C7C-8689-61516422F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4" name="Date Placeholder 3">
            <a:extLst>
              <a:ext uri="{FF2B5EF4-FFF2-40B4-BE49-F238E27FC236}">
                <a16:creationId xmlns:a16="http://schemas.microsoft.com/office/drawing/2014/main" id="{B8359D4C-4667-46B9-BBF0-BBA2EBA25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4F1223B2-6D60-441C-9293-2D1EFFB6BE8A}" type="datetime1">
              <a:rPr lang="en-US" smtClean="0"/>
              <a:t>2/28/2020</a:t>
            </a:fld>
            <a:endParaRPr lang="en-US" dirty="0"/>
          </a:p>
        </p:txBody>
      </p:sp>
      <p:sp>
        <p:nvSpPr>
          <p:cNvPr id="15" name="Footer Placeholder 4">
            <a:extLst>
              <a:ext uri="{FF2B5EF4-FFF2-40B4-BE49-F238E27FC236}">
                <a16:creationId xmlns:a16="http://schemas.microsoft.com/office/drawing/2014/main" id="{900143C8-7C24-49EF-AC0B-55FB43305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a:t>AFT - CONFIDENTIAL</a:t>
            </a:r>
          </a:p>
        </p:txBody>
      </p:sp>
      <p:sp>
        <p:nvSpPr>
          <p:cNvPr id="16" name="Slide Number Placeholder 5">
            <a:extLst>
              <a:ext uri="{FF2B5EF4-FFF2-40B4-BE49-F238E27FC236}">
                <a16:creationId xmlns:a16="http://schemas.microsoft.com/office/drawing/2014/main" id="{0B91CA4F-240F-4009-89C8-928C8ACD94C1}"/>
              </a:ext>
            </a:extLst>
          </p:cNvPr>
          <p:cNvSpPr>
            <a:spLocks noGrp="1"/>
          </p:cNvSpPr>
          <p:nvPr>
            <p:ph type="sldNum" sz="quarter" idx="4"/>
          </p:nvPr>
        </p:nvSpPr>
        <p:spPr>
          <a:xfrm>
            <a:off x="10133814" y="6356350"/>
            <a:ext cx="424207"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9AFA4C1-6C71-4359-AF02-6448B93A6E6E}" type="slidenum">
              <a:rPr lang="en-US" smtClean="0"/>
              <a:pPr/>
              <a:t>‹#›</a:t>
            </a:fld>
            <a:endParaRPr lang="en-US" dirty="0"/>
          </a:p>
        </p:txBody>
      </p:sp>
      <p:sp>
        <p:nvSpPr>
          <p:cNvPr id="17" name="Text Placeholder 2">
            <a:extLst>
              <a:ext uri="{FF2B5EF4-FFF2-40B4-BE49-F238E27FC236}">
                <a16:creationId xmlns:a16="http://schemas.microsoft.com/office/drawing/2014/main" id="{5C8D6083-6219-46EF-B70D-7A85662D43EA}"/>
              </a:ext>
            </a:extLst>
          </p:cNvPr>
          <p:cNvSpPr>
            <a:spLocks noGrp="1"/>
          </p:cNvSpPr>
          <p:nvPr>
            <p:ph type="body" idx="1"/>
          </p:nvPr>
        </p:nvSpPr>
        <p:spPr>
          <a:xfrm>
            <a:off x="838200" y="1690688"/>
            <a:ext cx="10515600" cy="44862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549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7AB800"/>
        </a:buClr>
        <a:buFont typeface="Wingdings" panose="05000000000000000000" pitchFamily="2" charset="2"/>
        <a:buChar char="§"/>
        <a:defRPr sz="2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AB800"/>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AB800"/>
        </a:buClr>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AB800"/>
        </a:buClr>
        <a:buFont typeface="Wingdings" panose="05000000000000000000" pitchFamily="2" charset="2"/>
        <a:buChar char="v"/>
        <a:defRPr sz="14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9B2159-FF61-450A-BC29-BF91E3321242}"/>
              </a:ext>
            </a:extLst>
          </p:cNvPr>
          <p:cNvSpPr txBox="1">
            <a:spLocks/>
          </p:cNvSpPr>
          <p:nvPr/>
        </p:nvSpPr>
        <p:spPr bwMode="white">
          <a:xfrm>
            <a:off x="2730648" y="3951207"/>
            <a:ext cx="7772400" cy="790595"/>
          </a:xfrm>
          <a:prstGeom prst="rect">
            <a:avLst/>
          </a:prstGeom>
        </p:spPr>
        <p:txBody>
          <a:bodyPr>
            <a:normAutofit fontScale="97500"/>
          </a:bodyPr>
          <a:lstStyle>
            <a:lvl1pPr algn="l" defTabSz="914400" rtl="0" eaLnBrk="1" latinLnBrk="0" hangingPunct="1">
              <a:lnSpc>
                <a:spcPct val="90000"/>
              </a:lnSpc>
              <a:spcBef>
                <a:spcPct val="0"/>
              </a:spcBef>
              <a:buNone/>
              <a:defRPr sz="3200" b="1" kern="1200">
                <a:solidFill>
                  <a:srgbClr val="12529B"/>
                </a:solidFill>
                <a:latin typeface="Arial" panose="020B0604020202020204" pitchFamily="34" charset="0"/>
                <a:ea typeface="+mj-ea"/>
                <a:cs typeface="Arial" panose="020B0604020202020204" pitchFamily="34" charset="0"/>
              </a:defRPr>
            </a:lvl1pPr>
          </a:lstStyle>
          <a:p>
            <a:r>
              <a:rPr lang="en-US" dirty="0">
                <a:solidFill>
                  <a:schemeClr val="bg1"/>
                </a:solidFill>
              </a:rPr>
              <a:t>AFT Products &amp; Industry Standards </a:t>
            </a:r>
          </a:p>
        </p:txBody>
      </p:sp>
    </p:spTree>
    <p:extLst>
      <p:ext uri="{BB962C8B-B14F-4D97-AF65-F5344CB8AC3E}">
        <p14:creationId xmlns:p14="http://schemas.microsoft.com/office/powerpoint/2010/main" val="289439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NFPA: Fire Systems</a:t>
            </a:r>
            <a:endParaRPr lang="es-VE"/>
          </a:p>
        </p:txBody>
      </p:sp>
      <p:sp>
        <p:nvSpPr>
          <p:cNvPr id="3" name="Content Placeholder 2"/>
          <p:cNvSpPr>
            <a:spLocks noGrp="1"/>
          </p:cNvSpPr>
          <p:nvPr>
            <p:ph idx="1"/>
          </p:nvPr>
        </p:nvSpPr>
        <p:spPr/>
        <p:txBody>
          <a:bodyPr/>
          <a:lstStyle/>
          <a:p>
            <a:r>
              <a:rPr lang="en-US" dirty="0"/>
              <a:t>Fire fighting systems</a:t>
            </a:r>
          </a:p>
          <a:p>
            <a:pPr lvl="1"/>
            <a:r>
              <a:rPr lang="en-US" dirty="0"/>
              <a:t>NFPA 13: Standard for the Installation of Sprinkler Systems</a:t>
            </a:r>
          </a:p>
          <a:p>
            <a:pPr lvl="1"/>
            <a:r>
              <a:rPr lang="en-US" dirty="0"/>
              <a:t>NFPA 15: Standard for Water Spray Fixed Systems for Fire protection</a:t>
            </a:r>
          </a:p>
          <a:p>
            <a:r>
              <a:rPr lang="en-US" dirty="0"/>
              <a:t>Both Standards require:</a:t>
            </a:r>
          </a:p>
          <a:p>
            <a:pPr lvl="1"/>
            <a:r>
              <a:rPr lang="en-US" dirty="0"/>
              <a:t>Determine the location of the remote nozzle</a:t>
            </a:r>
          </a:p>
          <a:p>
            <a:pPr lvl="1"/>
            <a:r>
              <a:rPr lang="en-US" dirty="0"/>
              <a:t>NFPA</a:t>
            </a:r>
          </a:p>
          <a:p>
            <a:pPr marL="457200" lvl="1" indent="0">
              <a:buNone/>
            </a:pPr>
            <a:r>
              <a:rPr lang="en-US" dirty="0"/>
              <a:t>“When it is not obvious by comparison that the design selected is the hydraulically most remote, additional calculations should be submitted. The most distant area is not necessarily the hydraulically most remote.”</a:t>
            </a:r>
          </a:p>
          <a:p>
            <a:pPr lvl="1"/>
            <a:r>
              <a:rPr lang="en-US" dirty="0"/>
              <a:t>Prepare a standard report using the remote nozzle hydraulic path</a:t>
            </a:r>
          </a:p>
          <a:p>
            <a:pPr lvl="1"/>
            <a:endParaRPr lang="en-US" dirty="0"/>
          </a:p>
          <a:p>
            <a:pPr lvl="1"/>
            <a:endParaRPr lang="es-VE" dirty="0"/>
          </a:p>
        </p:txBody>
      </p:sp>
    </p:spTree>
    <p:extLst>
      <p:ext uri="{BB962C8B-B14F-4D97-AF65-F5344CB8AC3E}">
        <p14:creationId xmlns:p14="http://schemas.microsoft.com/office/powerpoint/2010/main" val="73425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NFPA: Fire Systems (2)</a:t>
            </a:r>
            <a:endParaRPr lang="es-VE"/>
          </a:p>
        </p:txBody>
      </p:sp>
      <p:sp>
        <p:nvSpPr>
          <p:cNvPr id="3" name="Content Placeholder 2"/>
          <p:cNvSpPr>
            <a:spLocks noGrp="1"/>
          </p:cNvSpPr>
          <p:nvPr>
            <p:ph idx="1"/>
          </p:nvPr>
        </p:nvSpPr>
        <p:spPr/>
        <p:txBody>
          <a:bodyPr/>
          <a:lstStyle/>
          <a:p>
            <a:r>
              <a:rPr lang="en-US"/>
              <a:t>AFT Fathom will help the customer:</a:t>
            </a:r>
          </a:p>
          <a:p>
            <a:pPr lvl="1"/>
            <a:r>
              <a:rPr lang="en-US"/>
              <a:t>Locate the remote nozzle using GSC</a:t>
            </a:r>
          </a:p>
          <a:p>
            <a:endParaRPr lang="en-US"/>
          </a:p>
          <a:p>
            <a:endParaRPr lang="en-US"/>
          </a:p>
          <a:p>
            <a:endParaRPr lang="en-US"/>
          </a:p>
          <a:p>
            <a:pPr lvl="1"/>
            <a:r>
              <a:rPr lang="en-US"/>
              <a:t>Prepare the NFPA Standard report </a:t>
            </a:r>
          </a:p>
          <a:p>
            <a:pPr lvl="1"/>
            <a:endParaRPr lang="en-US"/>
          </a:p>
          <a:p>
            <a:pPr lvl="1"/>
            <a:endParaRPr lang="es-VE"/>
          </a:p>
        </p:txBody>
      </p:sp>
      <p:pic>
        <p:nvPicPr>
          <p:cNvPr id="4" name="Picture 3">
            <a:extLst>
              <a:ext uri="{FF2B5EF4-FFF2-40B4-BE49-F238E27FC236}">
                <a16:creationId xmlns:a16="http://schemas.microsoft.com/office/drawing/2014/main" id="{80603DC6-EE94-463E-929F-8D9FF6C47F81}"/>
              </a:ext>
            </a:extLst>
          </p:cNvPr>
          <p:cNvPicPr>
            <a:picLocks noChangeAspect="1"/>
          </p:cNvPicPr>
          <p:nvPr/>
        </p:nvPicPr>
        <p:blipFill>
          <a:blip r:embed="rId3"/>
          <a:stretch>
            <a:fillRect/>
          </a:stretch>
        </p:blipFill>
        <p:spPr>
          <a:xfrm>
            <a:off x="1981200" y="2590801"/>
            <a:ext cx="7543800" cy="885825"/>
          </a:xfrm>
          <a:prstGeom prst="rect">
            <a:avLst/>
          </a:prstGeom>
        </p:spPr>
      </p:pic>
    </p:spTree>
    <p:extLst>
      <p:ext uri="{BB962C8B-B14F-4D97-AF65-F5344CB8AC3E}">
        <p14:creationId xmlns:p14="http://schemas.microsoft.com/office/powerpoint/2010/main" val="423250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208535-E98E-4C90-8C28-8156B69D0094}"/>
              </a:ext>
            </a:extLst>
          </p:cNvPr>
          <p:cNvPicPr>
            <a:picLocks noChangeAspect="1"/>
          </p:cNvPicPr>
          <p:nvPr/>
        </p:nvPicPr>
        <p:blipFill>
          <a:blip r:embed="rId3"/>
          <a:stretch>
            <a:fillRect/>
          </a:stretch>
        </p:blipFill>
        <p:spPr>
          <a:xfrm>
            <a:off x="1840207" y="1318765"/>
            <a:ext cx="7139670" cy="5058249"/>
          </a:xfrm>
          <a:prstGeom prst="rect">
            <a:avLst/>
          </a:prstGeom>
        </p:spPr>
      </p:pic>
      <p:sp>
        <p:nvSpPr>
          <p:cNvPr id="8" name="Title 7">
            <a:extLst>
              <a:ext uri="{FF2B5EF4-FFF2-40B4-BE49-F238E27FC236}">
                <a16:creationId xmlns:a16="http://schemas.microsoft.com/office/drawing/2014/main" id="{AB717072-06A4-4EC7-B4AB-3E2AAB7D0E79}"/>
              </a:ext>
            </a:extLst>
          </p:cNvPr>
          <p:cNvSpPr>
            <a:spLocks noGrp="1"/>
          </p:cNvSpPr>
          <p:nvPr>
            <p:ph type="title"/>
          </p:nvPr>
        </p:nvSpPr>
        <p:spPr/>
        <p:txBody>
          <a:bodyPr/>
          <a:lstStyle/>
          <a:p>
            <a:r>
              <a:rPr lang="en-US"/>
              <a:t>NFPA: Fire Systems (3)</a:t>
            </a:r>
          </a:p>
        </p:txBody>
      </p:sp>
    </p:spTree>
    <p:extLst>
      <p:ext uri="{BB962C8B-B14F-4D97-AF65-F5344CB8AC3E}">
        <p14:creationId xmlns:p14="http://schemas.microsoft.com/office/powerpoint/2010/main" val="121615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VE"/>
              <a:t>ASME: Surge Analysis and Allowable Pressure</a:t>
            </a:r>
          </a:p>
        </p:txBody>
      </p:sp>
      <p:sp>
        <p:nvSpPr>
          <p:cNvPr id="3" name="Content Placeholder 2"/>
          <p:cNvSpPr>
            <a:spLocks noGrp="1"/>
          </p:cNvSpPr>
          <p:nvPr>
            <p:ph idx="1"/>
          </p:nvPr>
        </p:nvSpPr>
        <p:spPr/>
        <p:txBody>
          <a:bodyPr/>
          <a:lstStyle/>
          <a:p>
            <a:r>
              <a:rPr lang="en-US"/>
              <a:t>B31.4: Pipeline Transportation Systems for Liquid Hydrocarbons and Other Liquids</a:t>
            </a:r>
          </a:p>
          <a:p>
            <a:endParaRPr lang="es-MX"/>
          </a:p>
          <a:p>
            <a:endParaRPr lang="es-VE"/>
          </a:p>
          <a:p>
            <a:endParaRPr lang="es-VE"/>
          </a:p>
          <a:p>
            <a:endParaRPr lang="es-VE"/>
          </a:p>
          <a:p>
            <a:endParaRPr lang="es-MX"/>
          </a:p>
          <a:p>
            <a:pPr lvl="1"/>
            <a:endParaRPr lang="es-VE"/>
          </a:p>
        </p:txBody>
      </p:sp>
      <p:pic>
        <p:nvPicPr>
          <p:cNvPr id="4" name="Picture 3">
            <a:extLst>
              <a:ext uri="{FF2B5EF4-FFF2-40B4-BE49-F238E27FC236}">
                <a16:creationId xmlns:a16="http://schemas.microsoft.com/office/drawing/2014/main" id="{AEF8CAE6-8823-42F4-8A9D-ABA122E8CBCC}"/>
              </a:ext>
            </a:extLst>
          </p:cNvPr>
          <p:cNvPicPr/>
          <p:nvPr/>
        </p:nvPicPr>
        <p:blipFill>
          <a:blip r:embed="rId3"/>
          <a:stretch>
            <a:fillRect/>
          </a:stretch>
        </p:blipFill>
        <p:spPr>
          <a:xfrm>
            <a:off x="2080844" y="2617569"/>
            <a:ext cx="7873083" cy="1963224"/>
          </a:xfrm>
          <a:prstGeom prst="rect">
            <a:avLst/>
          </a:prstGeom>
        </p:spPr>
      </p:pic>
      <p:sp>
        <p:nvSpPr>
          <p:cNvPr id="5" name="Rectangle 4">
            <a:extLst>
              <a:ext uri="{FF2B5EF4-FFF2-40B4-BE49-F238E27FC236}">
                <a16:creationId xmlns:a16="http://schemas.microsoft.com/office/drawing/2014/main" id="{E61D925B-C07B-41DB-ADF5-35DAF0A7449E}"/>
              </a:ext>
            </a:extLst>
          </p:cNvPr>
          <p:cNvSpPr/>
          <p:nvPr/>
        </p:nvSpPr>
        <p:spPr>
          <a:xfrm>
            <a:off x="2069124" y="3859824"/>
            <a:ext cx="2250831" cy="237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92D753C9-BD8C-40FC-BA15-7D62D08D6F96}"/>
              </a:ext>
            </a:extLst>
          </p:cNvPr>
          <p:cNvSpPr/>
          <p:nvPr/>
        </p:nvSpPr>
        <p:spPr>
          <a:xfrm>
            <a:off x="2025163" y="4088424"/>
            <a:ext cx="7473461" cy="422031"/>
          </a:xfrm>
          <a:custGeom>
            <a:avLst/>
            <a:gdLst>
              <a:gd name="connsiteX0" fmla="*/ 6040315 w 7473461"/>
              <a:gd name="connsiteY0" fmla="*/ 0 h 422031"/>
              <a:gd name="connsiteX1" fmla="*/ 7473461 w 7473461"/>
              <a:gd name="connsiteY1" fmla="*/ 0 h 422031"/>
              <a:gd name="connsiteX2" fmla="*/ 7473461 w 7473461"/>
              <a:gd name="connsiteY2" fmla="*/ 422031 h 422031"/>
              <a:gd name="connsiteX3" fmla="*/ 0 w 7473461"/>
              <a:gd name="connsiteY3" fmla="*/ 422031 h 422031"/>
              <a:gd name="connsiteX4" fmla="*/ 0 w 7473461"/>
              <a:gd name="connsiteY4" fmla="*/ 184639 h 422031"/>
              <a:gd name="connsiteX5" fmla="*/ 6057900 w 7473461"/>
              <a:gd name="connsiteY5" fmla="*/ 184639 h 422031"/>
              <a:gd name="connsiteX6" fmla="*/ 6040315 w 7473461"/>
              <a:gd name="connsiteY6" fmla="*/ 0 h 422031"/>
              <a:gd name="connsiteX0" fmla="*/ 6066692 w 7473461"/>
              <a:gd name="connsiteY0" fmla="*/ 0 h 422031"/>
              <a:gd name="connsiteX1" fmla="*/ 7473461 w 7473461"/>
              <a:gd name="connsiteY1" fmla="*/ 0 h 422031"/>
              <a:gd name="connsiteX2" fmla="*/ 7473461 w 7473461"/>
              <a:gd name="connsiteY2" fmla="*/ 422031 h 422031"/>
              <a:gd name="connsiteX3" fmla="*/ 0 w 7473461"/>
              <a:gd name="connsiteY3" fmla="*/ 422031 h 422031"/>
              <a:gd name="connsiteX4" fmla="*/ 0 w 7473461"/>
              <a:gd name="connsiteY4" fmla="*/ 184639 h 422031"/>
              <a:gd name="connsiteX5" fmla="*/ 6057900 w 7473461"/>
              <a:gd name="connsiteY5" fmla="*/ 184639 h 422031"/>
              <a:gd name="connsiteX6" fmla="*/ 6066692 w 7473461"/>
              <a:gd name="connsiteY6" fmla="*/ 0 h 422031"/>
              <a:gd name="connsiteX0" fmla="*/ 6049108 w 7473461"/>
              <a:gd name="connsiteY0" fmla="*/ 0 h 422031"/>
              <a:gd name="connsiteX1" fmla="*/ 7473461 w 7473461"/>
              <a:gd name="connsiteY1" fmla="*/ 0 h 422031"/>
              <a:gd name="connsiteX2" fmla="*/ 7473461 w 7473461"/>
              <a:gd name="connsiteY2" fmla="*/ 422031 h 422031"/>
              <a:gd name="connsiteX3" fmla="*/ 0 w 7473461"/>
              <a:gd name="connsiteY3" fmla="*/ 422031 h 422031"/>
              <a:gd name="connsiteX4" fmla="*/ 0 w 7473461"/>
              <a:gd name="connsiteY4" fmla="*/ 184639 h 422031"/>
              <a:gd name="connsiteX5" fmla="*/ 6057900 w 7473461"/>
              <a:gd name="connsiteY5" fmla="*/ 184639 h 422031"/>
              <a:gd name="connsiteX6" fmla="*/ 6049108 w 7473461"/>
              <a:gd name="connsiteY6" fmla="*/ 0 h 422031"/>
              <a:gd name="connsiteX0" fmla="*/ 6066693 w 7473461"/>
              <a:gd name="connsiteY0" fmla="*/ 8792 h 422031"/>
              <a:gd name="connsiteX1" fmla="*/ 7473461 w 7473461"/>
              <a:gd name="connsiteY1" fmla="*/ 0 h 422031"/>
              <a:gd name="connsiteX2" fmla="*/ 7473461 w 7473461"/>
              <a:gd name="connsiteY2" fmla="*/ 422031 h 422031"/>
              <a:gd name="connsiteX3" fmla="*/ 0 w 7473461"/>
              <a:gd name="connsiteY3" fmla="*/ 422031 h 422031"/>
              <a:gd name="connsiteX4" fmla="*/ 0 w 7473461"/>
              <a:gd name="connsiteY4" fmla="*/ 184639 h 422031"/>
              <a:gd name="connsiteX5" fmla="*/ 6057900 w 7473461"/>
              <a:gd name="connsiteY5" fmla="*/ 184639 h 422031"/>
              <a:gd name="connsiteX6" fmla="*/ 6066693 w 7473461"/>
              <a:gd name="connsiteY6" fmla="*/ 8792 h 422031"/>
              <a:gd name="connsiteX0" fmla="*/ 6057901 w 7473461"/>
              <a:gd name="connsiteY0" fmla="*/ 8792 h 422031"/>
              <a:gd name="connsiteX1" fmla="*/ 7473461 w 7473461"/>
              <a:gd name="connsiteY1" fmla="*/ 0 h 422031"/>
              <a:gd name="connsiteX2" fmla="*/ 7473461 w 7473461"/>
              <a:gd name="connsiteY2" fmla="*/ 422031 h 422031"/>
              <a:gd name="connsiteX3" fmla="*/ 0 w 7473461"/>
              <a:gd name="connsiteY3" fmla="*/ 422031 h 422031"/>
              <a:gd name="connsiteX4" fmla="*/ 0 w 7473461"/>
              <a:gd name="connsiteY4" fmla="*/ 184639 h 422031"/>
              <a:gd name="connsiteX5" fmla="*/ 6057900 w 7473461"/>
              <a:gd name="connsiteY5" fmla="*/ 184639 h 422031"/>
              <a:gd name="connsiteX6" fmla="*/ 6057901 w 7473461"/>
              <a:gd name="connsiteY6" fmla="*/ 8792 h 42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73461" h="422031">
                <a:moveTo>
                  <a:pt x="6057901" y="8792"/>
                </a:moveTo>
                <a:lnTo>
                  <a:pt x="7473461" y="0"/>
                </a:lnTo>
                <a:lnTo>
                  <a:pt x="7473461" y="422031"/>
                </a:lnTo>
                <a:lnTo>
                  <a:pt x="0" y="422031"/>
                </a:lnTo>
                <a:lnTo>
                  <a:pt x="0" y="184639"/>
                </a:lnTo>
                <a:lnTo>
                  <a:pt x="6057900" y="184639"/>
                </a:lnTo>
                <a:cubicBezTo>
                  <a:pt x="6057900" y="126023"/>
                  <a:pt x="6057901" y="67408"/>
                  <a:pt x="6057901" y="8792"/>
                </a:cubicBezTo>
                <a:close/>
              </a:path>
            </a:pathLst>
          </a:cu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52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90">
                                          <p:stCondLst>
                                            <p:cond delay="0"/>
                                          </p:stCondLst>
                                        </p:cTn>
                                        <p:tgtEl>
                                          <p:spTgt spid="5"/>
                                        </p:tgtEl>
                                      </p:cBhvr>
                                    </p:animEffect>
                                    <p:anim calcmode="lin" valueType="num">
                                      <p:cBhvr>
                                        <p:cTn id="12"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7" dur="13">
                                          <p:stCondLst>
                                            <p:cond delay="325"/>
                                          </p:stCondLst>
                                        </p:cTn>
                                        <p:tgtEl>
                                          <p:spTgt spid="5"/>
                                        </p:tgtEl>
                                      </p:cBhvr>
                                      <p:to x="100000" y="60000"/>
                                    </p:animScale>
                                    <p:animScale>
                                      <p:cBhvr>
                                        <p:cTn id="18" dur="83" decel="50000">
                                          <p:stCondLst>
                                            <p:cond delay="338"/>
                                          </p:stCondLst>
                                        </p:cTn>
                                        <p:tgtEl>
                                          <p:spTgt spid="5"/>
                                        </p:tgtEl>
                                      </p:cBhvr>
                                      <p:to x="100000" y="100000"/>
                                    </p:animScale>
                                    <p:animScale>
                                      <p:cBhvr>
                                        <p:cTn id="19" dur="13">
                                          <p:stCondLst>
                                            <p:cond delay="656"/>
                                          </p:stCondLst>
                                        </p:cTn>
                                        <p:tgtEl>
                                          <p:spTgt spid="5"/>
                                        </p:tgtEl>
                                      </p:cBhvr>
                                      <p:to x="100000" y="80000"/>
                                    </p:animScale>
                                    <p:animScale>
                                      <p:cBhvr>
                                        <p:cTn id="20" dur="83" decel="50000">
                                          <p:stCondLst>
                                            <p:cond delay="669"/>
                                          </p:stCondLst>
                                        </p:cTn>
                                        <p:tgtEl>
                                          <p:spTgt spid="5"/>
                                        </p:tgtEl>
                                      </p:cBhvr>
                                      <p:to x="100000" y="100000"/>
                                    </p:animScale>
                                    <p:animScale>
                                      <p:cBhvr>
                                        <p:cTn id="21" dur="13">
                                          <p:stCondLst>
                                            <p:cond delay="821"/>
                                          </p:stCondLst>
                                        </p:cTn>
                                        <p:tgtEl>
                                          <p:spTgt spid="5"/>
                                        </p:tgtEl>
                                      </p:cBhvr>
                                      <p:to x="100000" y="90000"/>
                                    </p:animScale>
                                    <p:animScale>
                                      <p:cBhvr>
                                        <p:cTn id="22" dur="83" decel="50000">
                                          <p:stCondLst>
                                            <p:cond delay="834"/>
                                          </p:stCondLst>
                                        </p:cTn>
                                        <p:tgtEl>
                                          <p:spTgt spid="5"/>
                                        </p:tgtEl>
                                      </p:cBhvr>
                                      <p:to x="100000" y="100000"/>
                                    </p:animScale>
                                    <p:animScale>
                                      <p:cBhvr>
                                        <p:cTn id="23" dur="13">
                                          <p:stCondLst>
                                            <p:cond delay="904"/>
                                          </p:stCondLst>
                                        </p:cTn>
                                        <p:tgtEl>
                                          <p:spTgt spid="5"/>
                                        </p:tgtEl>
                                      </p:cBhvr>
                                      <p:to x="100000" y="95000"/>
                                    </p:animScale>
                                    <p:animScale>
                                      <p:cBhvr>
                                        <p:cTn id="24" dur="83" decel="50000">
                                          <p:stCondLst>
                                            <p:cond delay="917"/>
                                          </p:stCondLst>
                                        </p:cTn>
                                        <p:tgtEl>
                                          <p:spTgt spid="5"/>
                                        </p:tgtEl>
                                      </p:cBhvr>
                                      <p:to x="100000" y="100000"/>
                                    </p:animScale>
                                  </p:childTnLst>
                                </p:cTn>
                              </p:par>
                            </p:childTnLst>
                          </p:cTn>
                        </p:par>
                        <p:par>
                          <p:cTn id="25" fill="hold">
                            <p:stCondLst>
                              <p:cond delay="1500"/>
                            </p:stCondLst>
                            <p:childTnLst>
                              <p:par>
                                <p:cTn id="26" presetID="26"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290">
                                          <p:stCondLst>
                                            <p:cond delay="0"/>
                                          </p:stCondLst>
                                        </p:cTn>
                                        <p:tgtEl>
                                          <p:spTgt spid="12"/>
                                        </p:tgtEl>
                                      </p:cBhvr>
                                    </p:animEffect>
                                    <p:anim calcmode="lin" valueType="num">
                                      <p:cBhvr>
                                        <p:cTn id="29"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4" dur="13">
                                          <p:stCondLst>
                                            <p:cond delay="325"/>
                                          </p:stCondLst>
                                        </p:cTn>
                                        <p:tgtEl>
                                          <p:spTgt spid="12"/>
                                        </p:tgtEl>
                                      </p:cBhvr>
                                      <p:to x="100000" y="60000"/>
                                    </p:animScale>
                                    <p:animScale>
                                      <p:cBhvr>
                                        <p:cTn id="35" dur="83" decel="50000">
                                          <p:stCondLst>
                                            <p:cond delay="338"/>
                                          </p:stCondLst>
                                        </p:cTn>
                                        <p:tgtEl>
                                          <p:spTgt spid="12"/>
                                        </p:tgtEl>
                                      </p:cBhvr>
                                      <p:to x="100000" y="100000"/>
                                    </p:animScale>
                                    <p:animScale>
                                      <p:cBhvr>
                                        <p:cTn id="36" dur="13">
                                          <p:stCondLst>
                                            <p:cond delay="656"/>
                                          </p:stCondLst>
                                        </p:cTn>
                                        <p:tgtEl>
                                          <p:spTgt spid="12"/>
                                        </p:tgtEl>
                                      </p:cBhvr>
                                      <p:to x="100000" y="80000"/>
                                    </p:animScale>
                                    <p:animScale>
                                      <p:cBhvr>
                                        <p:cTn id="37" dur="83" decel="50000">
                                          <p:stCondLst>
                                            <p:cond delay="669"/>
                                          </p:stCondLst>
                                        </p:cTn>
                                        <p:tgtEl>
                                          <p:spTgt spid="12"/>
                                        </p:tgtEl>
                                      </p:cBhvr>
                                      <p:to x="100000" y="100000"/>
                                    </p:animScale>
                                    <p:animScale>
                                      <p:cBhvr>
                                        <p:cTn id="38" dur="13">
                                          <p:stCondLst>
                                            <p:cond delay="821"/>
                                          </p:stCondLst>
                                        </p:cTn>
                                        <p:tgtEl>
                                          <p:spTgt spid="12"/>
                                        </p:tgtEl>
                                      </p:cBhvr>
                                      <p:to x="100000" y="90000"/>
                                    </p:animScale>
                                    <p:animScale>
                                      <p:cBhvr>
                                        <p:cTn id="39" dur="83" decel="50000">
                                          <p:stCondLst>
                                            <p:cond delay="834"/>
                                          </p:stCondLst>
                                        </p:cTn>
                                        <p:tgtEl>
                                          <p:spTgt spid="12"/>
                                        </p:tgtEl>
                                      </p:cBhvr>
                                      <p:to x="100000" y="100000"/>
                                    </p:animScale>
                                    <p:animScale>
                                      <p:cBhvr>
                                        <p:cTn id="40" dur="13">
                                          <p:stCondLst>
                                            <p:cond delay="904"/>
                                          </p:stCondLst>
                                        </p:cTn>
                                        <p:tgtEl>
                                          <p:spTgt spid="12"/>
                                        </p:tgtEl>
                                      </p:cBhvr>
                                      <p:to x="100000" y="95000"/>
                                    </p:animScale>
                                    <p:animScale>
                                      <p:cBhvr>
                                        <p:cTn id="41"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ASME: Surge Forces</a:t>
            </a:r>
            <a:br>
              <a:rPr lang="en-US"/>
            </a:br>
            <a:endParaRPr lang="es-VE"/>
          </a:p>
        </p:txBody>
      </p:sp>
      <p:pic>
        <p:nvPicPr>
          <p:cNvPr id="7" name="Picture 6">
            <a:extLst>
              <a:ext uri="{FF2B5EF4-FFF2-40B4-BE49-F238E27FC236}">
                <a16:creationId xmlns:a16="http://schemas.microsoft.com/office/drawing/2014/main" id="{C869490B-3044-427F-8A7B-B566D3EAADCA}"/>
              </a:ext>
            </a:extLst>
          </p:cNvPr>
          <p:cNvPicPr>
            <a:picLocks noChangeAspect="1"/>
          </p:cNvPicPr>
          <p:nvPr/>
        </p:nvPicPr>
        <p:blipFill>
          <a:blip r:embed="rId3"/>
          <a:stretch>
            <a:fillRect/>
          </a:stretch>
        </p:blipFill>
        <p:spPr>
          <a:xfrm>
            <a:off x="3557953" y="2185988"/>
            <a:ext cx="4463563" cy="1673836"/>
          </a:xfrm>
          <a:prstGeom prst="rect">
            <a:avLst/>
          </a:prstGeom>
        </p:spPr>
      </p:pic>
      <p:sp>
        <p:nvSpPr>
          <p:cNvPr id="9" name="Content Placeholder 2">
            <a:extLst>
              <a:ext uri="{FF2B5EF4-FFF2-40B4-BE49-F238E27FC236}">
                <a16:creationId xmlns:a16="http://schemas.microsoft.com/office/drawing/2014/main" id="{565AC224-CBDF-4FE4-B194-8CC555E0B4C5}"/>
              </a:ext>
            </a:extLst>
          </p:cNvPr>
          <p:cNvSpPr txBox="1">
            <a:spLocks/>
          </p:cNvSpPr>
          <p:nvPr/>
        </p:nvSpPr>
        <p:spPr>
          <a:xfrm>
            <a:off x="998989" y="1753766"/>
            <a:ext cx="10515600" cy="437719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7AB800"/>
              </a:buClr>
              <a:buFont typeface="Wingdings" panose="05000000000000000000" pitchFamily="2" charset="2"/>
              <a:buChar char="§"/>
              <a:defRPr sz="2200" kern="1200">
                <a:solidFill>
                  <a:srgbClr val="12529B"/>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7AB800"/>
              </a:buClr>
              <a:buFont typeface="Arial" panose="020B0604020202020204" pitchFamily="34" charset="0"/>
              <a:buChar char="‒"/>
              <a:defRPr sz="2000" kern="1200">
                <a:solidFill>
                  <a:srgbClr val="12529B"/>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rgbClr val="12529B"/>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7AB800"/>
              </a:buClr>
              <a:buFont typeface="Arial" panose="020B0604020202020204" pitchFamily="34" charset="0"/>
              <a:buChar char="»"/>
              <a:defRPr sz="1600" kern="1200">
                <a:solidFill>
                  <a:srgbClr val="12529B"/>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7AB800"/>
              </a:buClr>
              <a:buFont typeface="Wingdings" panose="05000000000000000000" pitchFamily="2" charset="2"/>
              <a:buChar char="v"/>
              <a:defRPr sz="1400" kern="1200">
                <a:solidFill>
                  <a:srgbClr val="12529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VE" dirty="0"/>
              <a:t>B31.3: </a:t>
            </a:r>
            <a:r>
              <a:rPr lang="en-US" dirty="0"/>
              <a:t>Process Piping</a:t>
            </a:r>
          </a:p>
          <a:p>
            <a:endParaRPr lang="en-US" dirty="0"/>
          </a:p>
          <a:p>
            <a:endParaRPr lang="en-US" dirty="0"/>
          </a:p>
          <a:p>
            <a:endParaRPr lang="en-US" dirty="0"/>
          </a:p>
          <a:p>
            <a:endParaRPr lang="en-US" dirty="0"/>
          </a:p>
          <a:p>
            <a:endParaRPr lang="en-US" dirty="0"/>
          </a:p>
          <a:p>
            <a:endParaRPr lang="en-US" dirty="0"/>
          </a:p>
          <a:p>
            <a:r>
              <a:rPr lang="en-US" dirty="0"/>
              <a:t>AFT Impulse can help meet this criteria by means of using a transient force calculation capability and exporting it to a pipe stress program</a:t>
            </a:r>
          </a:p>
          <a:p>
            <a:pPr marL="0" indent="0">
              <a:buFont typeface="Wingdings" panose="05000000000000000000" pitchFamily="2" charset="2"/>
              <a:buNone/>
            </a:pPr>
            <a:endParaRPr lang="en-US" dirty="0"/>
          </a:p>
          <a:p>
            <a:endParaRPr lang="en-US" dirty="0"/>
          </a:p>
          <a:p>
            <a:pPr marL="0" indent="0">
              <a:buFont typeface="Wingdings" panose="05000000000000000000" pitchFamily="2" charset="2"/>
              <a:buNone/>
            </a:pPr>
            <a:endParaRPr lang="es-MX" dirty="0"/>
          </a:p>
          <a:p>
            <a:pPr lvl="1"/>
            <a:endParaRPr lang="es-VE" dirty="0"/>
          </a:p>
        </p:txBody>
      </p:sp>
    </p:spTree>
    <p:extLst>
      <p:ext uri="{BB962C8B-B14F-4D97-AF65-F5344CB8AC3E}">
        <p14:creationId xmlns:p14="http://schemas.microsoft.com/office/powerpoint/2010/main" val="110928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90D2C8-8171-4D44-AA8D-06883ACCEF0B}"/>
              </a:ext>
            </a:extLst>
          </p:cNvPr>
          <p:cNvPicPr/>
          <p:nvPr/>
        </p:nvPicPr>
        <p:blipFill>
          <a:blip r:embed="rId3"/>
          <a:stretch>
            <a:fillRect/>
          </a:stretch>
        </p:blipFill>
        <p:spPr>
          <a:xfrm>
            <a:off x="3455377" y="2391509"/>
            <a:ext cx="4451839" cy="4124670"/>
          </a:xfrm>
          <a:prstGeom prst="rect">
            <a:avLst/>
          </a:prstGeom>
        </p:spPr>
      </p:pic>
      <p:sp>
        <p:nvSpPr>
          <p:cNvPr id="2" name="Title 1"/>
          <p:cNvSpPr>
            <a:spLocks noGrp="1"/>
          </p:cNvSpPr>
          <p:nvPr>
            <p:ph type="title"/>
          </p:nvPr>
        </p:nvSpPr>
        <p:spPr/>
        <p:txBody>
          <a:bodyPr/>
          <a:lstStyle/>
          <a:p>
            <a:r>
              <a:rPr lang="en-US"/>
              <a:t>NFPA: Dust Collection</a:t>
            </a:r>
            <a:endParaRPr lang="es-VE"/>
          </a:p>
        </p:txBody>
      </p:sp>
      <p:sp>
        <p:nvSpPr>
          <p:cNvPr id="3" name="Content Placeholder 2"/>
          <p:cNvSpPr>
            <a:spLocks noGrp="1"/>
          </p:cNvSpPr>
          <p:nvPr>
            <p:ph idx="1"/>
          </p:nvPr>
        </p:nvSpPr>
        <p:spPr/>
        <p:txBody>
          <a:bodyPr/>
          <a:lstStyle/>
          <a:p>
            <a:r>
              <a:rPr lang="en-US"/>
              <a:t>NFPA 654: Standard for the Prevention of Fire and Dust Explosions from the Manufactur­ing, Processing, and Handling of Combustible Particulate Solids</a:t>
            </a:r>
          </a:p>
          <a:p>
            <a:pPr lvl="1"/>
            <a:endParaRPr lang="es-VE"/>
          </a:p>
        </p:txBody>
      </p:sp>
    </p:spTree>
    <p:extLst>
      <p:ext uri="{BB962C8B-B14F-4D97-AF65-F5344CB8AC3E}">
        <p14:creationId xmlns:p14="http://schemas.microsoft.com/office/powerpoint/2010/main" val="404719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NFPA: Dust Collection (2)</a:t>
            </a:r>
            <a:endParaRPr lang="es-VE"/>
          </a:p>
        </p:txBody>
      </p:sp>
      <p:sp>
        <p:nvSpPr>
          <p:cNvPr id="3" name="Content Placeholder 2"/>
          <p:cNvSpPr>
            <a:spLocks noGrp="1"/>
          </p:cNvSpPr>
          <p:nvPr>
            <p:ph idx="1"/>
          </p:nvPr>
        </p:nvSpPr>
        <p:spPr/>
        <p:txBody>
          <a:bodyPr/>
          <a:lstStyle/>
          <a:p>
            <a:r>
              <a:rPr lang="en-US"/>
              <a:t>Dust collection systems have a minimum velocity requirement to avoid dust accumulating to a concentration level where it can explode</a:t>
            </a:r>
          </a:p>
          <a:p>
            <a:pPr lvl="1"/>
            <a:r>
              <a:rPr lang="en-US"/>
              <a:t>AFT Arrow can help meet this criteria</a:t>
            </a:r>
          </a:p>
          <a:p>
            <a:pPr lvl="1"/>
            <a:r>
              <a:rPr lang="en-US"/>
              <a:t>Case study:</a:t>
            </a:r>
          </a:p>
          <a:p>
            <a:pPr lvl="1"/>
            <a:endParaRPr lang="en-US"/>
          </a:p>
          <a:p>
            <a:pPr lvl="1"/>
            <a:endParaRPr lang="en-US"/>
          </a:p>
          <a:p>
            <a:pPr lvl="1"/>
            <a:endParaRPr lang="es-VE"/>
          </a:p>
        </p:txBody>
      </p:sp>
      <p:pic>
        <p:nvPicPr>
          <p:cNvPr id="7" name="Picture 6">
            <a:extLst>
              <a:ext uri="{FF2B5EF4-FFF2-40B4-BE49-F238E27FC236}">
                <a16:creationId xmlns:a16="http://schemas.microsoft.com/office/drawing/2014/main" id="{857E382A-768B-43B7-9FA3-E51795296AC0}"/>
              </a:ext>
            </a:extLst>
          </p:cNvPr>
          <p:cNvPicPr>
            <a:picLocks noChangeAspect="1"/>
          </p:cNvPicPr>
          <p:nvPr/>
        </p:nvPicPr>
        <p:blipFill>
          <a:blip r:embed="rId3"/>
          <a:stretch>
            <a:fillRect/>
          </a:stretch>
        </p:blipFill>
        <p:spPr>
          <a:xfrm>
            <a:off x="2541563" y="3386210"/>
            <a:ext cx="6668984" cy="2337582"/>
          </a:xfrm>
          <a:prstGeom prst="rect">
            <a:avLst/>
          </a:prstGeom>
        </p:spPr>
      </p:pic>
    </p:spTree>
    <p:extLst>
      <p:ext uri="{BB962C8B-B14F-4D97-AF65-F5344CB8AC3E}">
        <p14:creationId xmlns:p14="http://schemas.microsoft.com/office/powerpoint/2010/main" val="83494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4" presetClass="entr" presetSubtype="32"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ox(ou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ASTM: Pipe or Insulation Surface Temperature</a:t>
            </a:r>
            <a:endParaRPr lang="es-VE"/>
          </a:p>
        </p:txBody>
      </p:sp>
      <p:pic>
        <p:nvPicPr>
          <p:cNvPr id="4" name="Picture 3">
            <a:extLst>
              <a:ext uri="{FF2B5EF4-FFF2-40B4-BE49-F238E27FC236}">
                <a16:creationId xmlns:a16="http://schemas.microsoft.com/office/drawing/2014/main" id="{CAA4B06E-45B5-4BBC-936F-E14B74422717}"/>
              </a:ext>
            </a:extLst>
          </p:cNvPr>
          <p:cNvPicPr/>
          <p:nvPr/>
        </p:nvPicPr>
        <p:blipFill>
          <a:blip r:embed="rId3"/>
          <a:stretch>
            <a:fillRect/>
          </a:stretch>
        </p:blipFill>
        <p:spPr>
          <a:xfrm>
            <a:off x="2388577" y="2526466"/>
            <a:ext cx="7129941" cy="1129669"/>
          </a:xfrm>
          <a:prstGeom prst="rect">
            <a:avLst/>
          </a:prstGeom>
        </p:spPr>
      </p:pic>
      <p:sp>
        <p:nvSpPr>
          <p:cNvPr id="9" name="Content Placeholder 2">
            <a:extLst>
              <a:ext uri="{FF2B5EF4-FFF2-40B4-BE49-F238E27FC236}">
                <a16:creationId xmlns:a16="http://schemas.microsoft.com/office/drawing/2014/main" id="{71C053BA-C2D2-46C9-A5C4-C6DA2D6A7CB8}"/>
              </a:ext>
            </a:extLst>
          </p:cNvPr>
          <p:cNvSpPr txBox="1">
            <a:spLocks/>
          </p:cNvSpPr>
          <p:nvPr/>
        </p:nvSpPr>
        <p:spPr>
          <a:xfrm>
            <a:off x="982211" y="1795711"/>
            <a:ext cx="10515600" cy="4377192"/>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Clr>
                <a:srgbClr val="7AB800"/>
              </a:buClr>
              <a:buFont typeface="Wingdings" panose="05000000000000000000" pitchFamily="2" charset="2"/>
              <a:buChar char="§"/>
              <a:defRPr sz="2200" kern="1200">
                <a:solidFill>
                  <a:srgbClr val="12529B"/>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7AB800"/>
              </a:buClr>
              <a:buFont typeface="Arial" panose="020B0604020202020204" pitchFamily="34" charset="0"/>
              <a:buChar char="‒"/>
              <a:defRPr sz="2000" kern="1200">
                <a:solidFill>
                  <a:srgbClr val="12529B"/>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7AB800"/>
              </a:buClr>
              <a:buFont typeface="Arial" panose="020B0604020202020204" pitchFamily="34" charset="0"/>
              <a:buChar char="•"/>
              <a:defRPr sz="1800" kern="1200">
                <a:solidFill>
                  <a:srgbClr val="12529B"/>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7AB800"/>
              </a:buClr>
              <a:buFont typeface="Arial" panose="020B0604020202020204" pitchFamily="34" charset="0"/>
              <a:buChar char="»"/>
              <a:defRPr sz="1600" kern="1200">
                <a:solidFill>
                  <a:srgbClr val="12529B"/>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7AB800"/>
              </a:buClr>
              <a:buFont typeface="Wingdings" panose="05000000000000000000" pitchFamily="2" charset="2"/>
              <a:buChar char="v"/>
              <a:defRPr sz="1400" kern="1200">
                <a:solidFill>
                  <a:srgbClr val="12529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ASTM C1055: Standard Guide for Heated System Surface Conditions that Produce Contact Burn Injuries</a:t>
            </a:r>
          </a:p>
          <a:p>
            <a:endParaRPr lang="en-US" dirty="0"/>
          </a:p>
          <a:p>
            <a:endParaRPr lang="en-US" dirty="0"/>
          </a:p>
          <a:p>
            <a:endParaRPr lang="en-US" dirty="0"/>
          </a:p>
          <a:p>
            <a:endParaRPr lang="en-US" dirty="0"/>
          </a:p>
          <a:p>
            <a:r>
              <a:rPr lang="en-US" dirty="0"/>
              <a:t>AFT Fathom and Arrow calculate surface temperatures and  can help meet this criteria</a:t>
            </a:r>
          </a:p>
          <a:p>
            <a:endParaRPr lang="es-MX" dirty="0"/>
          </a:p>
          <a:p>
            <a:endParaRPr lang="en-US" dirty="0"/>
          </a:p>
          <a:p>
            <a:endParaRPr lang="en-US" dirty="0"/>
          </a:p>
          <a:p>
            <a:endParaRPr lang="en-US" dirty="0"/>
          </a:p>
          <a:p>
            <a:endParaRPr lang="en-US" dirty="0"/>
          </a:p>
          <a:p>
            <a:endParaRPr lang="en-US" dirty="0"/>
          </a:p>
          <a:p>
            <a:endParaRPr lang="es-MX" dirty="0"/>
          </a:p>
          <a:p>
            <a:pPr lvl="1"/>
            <a:endParaRPr lang="es-VE" dirty="0"/>
          </a:p>
        </p:txBody>
      </p:sp>
    </p:spTree>
    <p:extLst>
      <p:ext uri="{BB962C8B-B14F-4D97-AF65-F5344CB8AC3E}">
        <p14:creationId xmlns:p14="http://schemas.microsoft.com/office/powerpoint/2010/main" val="14779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FECDEA-1E62-4233-B6D3-5988F7E4EE5C}"/>
              </a:ext>
            </a:extLst>
          </p:cNvPr>
          <p:cNvPicPr>
            <a:picLocks noChangeAspect="1"/>
          </p:cNvPicPr>
          <p:nvPr/>
        </p:nvPicPr>
        <p:blipFill>
          <a:blip r:embed="rId3"/>
          <a:stretch>
            <a:fillRect/>
          </a:stretch>
        </p:blipFill>
        <p:spPr>
          <a:xfrm>
            <a:off x="1989991" y="1708616"/>
            <a:ext cx="8212016" cy="4284830"/>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a:t>ASTM: Pipe or Insulation Surface Temperature (2)</a:t>
            </a:r>
            <a:endParaRPr lang="es-VE"/>
          </a:p>
        </p:txBody>
      </p:sp>
    </p:spTree>
    <p:extLst>
      <p:ext uri="{BB962C8B-B14F-4D97-AF65-F5344CB8AC3E}">
        <p14:creationId xmlns:p14="http://schemas.microsoft.com/office/powerpoint/2010/main" val="233215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DCE2-6DFB-4428-B864-E8BBEFCAEA3B}"/>
              </a:ext>
            </a:extLst>
          </p:cNvPr>
          <p:cNvSpPr>
            <a:spLocks noGrp="1"/>
          </p:cNvSpPr>
          <p:nvPr>
            <p:ph type="title"/>
          </p:nvPr>
        </p:nvSpPr>
        <p:spPr/>
        <p:txBody>
          <a:bodyPr/>
          <a:lstStyle/>
          <a:p>
            <a:r>
              <a:rPr lang="en-US"/>
              <a:t>API, ASME, ISO: Gas Relief Valve Piping</a:t>
            </a:r>
          </a:p>
        </p:txBody>
      </p:sp>
      <p:sp>
        <p:nvSpPr>
          <p:cNvPr id="3" name="Content Placeholder 2">
            <a:extLst>
              <a:ext uri="{FF2B5EF4-FFF2-40B4-BE49-F238E27FC236}">
                <a16:creationId xmlns:a16="http://schemas.microsoft.com/office/drawing/2014/main" id="{09D4C0B0-102C-4CA1-A79E-7E55A4F100E8}"/>
              </a:ext>
            </a:extLst>
          </p:cNvPr>
          <p:cNvSpPr>
            <a:spLocks noGrp="1"/>
          </p:cNvSpPr>
          <p:nvPr>
            <p:ph idx="1"/>
          </p:nvPr>
        </p:nvSpPr>
        <p:spPr/>
        <p:txBody>
          <a:bodyPr/>
          <a:lstStyle/>
          <a:p>
            <a:r>
              <a:rPr lang="en-US"/>
              <a:t>API RP520</a:t>
            </a:r>
          </a:p>
          <a:p>
            <a:pPr lvl="1"/>
            <a:r>
              <a:rPr lang="en-US"/>
              <a:t>Design and Installation of Pressure Relieving Systems in Refineries</a:t>
            </a:r>
          </a:p>
          <a:p>
            <a:pPr lvl="1"/>
            <a:r>
              <a:rPr lang="en-US" i="1"/>
              <a:t>Recommended </a:t>
            </a:r>
            <a:r>
              <a:rPr lang="en-US"/>
              <a:t>practice</a:t>
            </a:r>
          </a:p>
          <a:p>
            <a:r>
              <a:rPr lang="en-US"/>
              <a:t>ASME Boiler and Pressure Vessel Code, Sec. VIII</a:t>
            </a:r>
          </a:p>
          <a:p>
            <a:pPr lvl="1"/>
            <a:r>
              <a:rPr lang="en-US"/>
              <a:t>Non-mandatory Appendix M</a:t>
            </a:r>
          </a:p>
          <a:p>
            <a:r>
              <a:rPr lang="en-US"/>
              <a:t>ISO 4126-9</a:t>
            </a:r>
          </a:p>
          <a:p>
            <a:pPr lvl="1"/>
            <a:r>
              <a:rPr lang="en-US"/>
              <a:t>Safety Devices for Protection Against Excessive Pressure </a:t>
            </a:r>
          </a:p>
          <a:p>
            <a:pPr lvl="1"/>
            <a:r>
              <a:rPr lang="en-US"/>
              <a:t>Mandatory</a:t>
            </a:r>
          </a:p>
          <a:p>
            <a:pPr lvl="1"/>
            <a:endParaRPr lang="en-US"/>
          </a:p>
        </p:txBody>
      </p:sp>
    </p:spTree>
    <p:extLst>
      <p:ext uri="{BB962C8B-B14F-4D97-AF65-F5344CB8AC3E}">
        <p14:creationId xmlns:p14="http://schemas.microsoft.com/office/powerpoint/2010/main" val="408941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AFT Products &amp; Industry Standards </a:t>
            </a:r>
          </a:p>
        </p:txBody>
      </p:sp>
      <p:sp>
        <p:nvSpPr>
          <p:cNvPr id="8" name="Content Placeholder 7"/>
          <p:cNvSpPr>
            <a:spLocks noGrp="1"/>
          </p:cNvSpPr>
          <p:nvPr>
            <p:ph idx="1"/>
          </p:nvPr>
        </p:nvSpPr>
        <p:spPr/>
        <p:txBody>
          <a:bodyPr/>
          <a:lstStyle/>
          <a:p>
            <a:r>
              <a:rPr lang="en-US" b="1" dirty="0"/>
              <a:t>Industry Standards </a:t>
            </a:r>
            <a:r>
              <a:rPr lang="en-US" dirty="0"/>
              <a:t>are a set of criteria within an industry relating to the standard</a:t>
            </a:r>
            <a:r>
              <a:rPr lang="en-US" b="1" dirty="0"/>
              <a:t> </a:t>
            </a:r>
            <a:r>
              <a:rPr lang="en-US" dirty="0"/>
              <a:t>functioning and carrying out of operations in their respective fields of production. In other words it is the generally accepted requirements followed by the members of an industry.</a:t>
            </a:r>
          </a:p>
          <a:p>
            <a:r>
              <a:rPr lang="en-US" dirty="0"/>
              <a:t>Many prospects and customers are not aware of these Standards and the importance for the security of the plant or pipeline to include them in their design.</a:t>
            </a:r>
          </a:p>
          <a:p>
            <a:r>
              <a:rPr lang="en-US" dirty="0"/>
              <a:t>It is important to create awareness of these standards and how AFT products can help the customers meet these requirements.</a:t>
            </a:r>
          </a:p>
        </p:txBody>
      </p:sp>
    </p:spTree>
    <p:extLst>
      <p:ext uri="{BB962C8B-B14F-4D97-AF65-F5344CB8AC3E}">
        <p14:creationId xmlns:p14="http://schemas.microsoft.com/office/powerpoint/2010/main" val="352747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1DCE2-6DFB-4428-B864-E8BBEFCAEA3B}"/>
              </a:ext>
            </a:extLst>
          </p:cNvPr>
          <p:cNvSpPr>
            <a:spLocks noGrp="1"/>
          </p:cNvSpPr>
          <p:nvPr>
            <p:ph type="title"/>
          </p:nvPr>
        </p:nvSpPr>
        <p:spPr/>
        <p:txBody>
          <a:bodyPr/>
          <a:lstStyle/>
          <a:p>
            <a:r>
              <a:rPr lang="en-US"/>
              <a:t>API, ASME, ISO: Gas Relief Valve Piping (2)</a:t>
            </a:r>
          </a:p>
        </p:txBody>
      </p:sp>
      <p:sp>
        <p:nvSpPr>
          <p:cNvPr id="3" name="Content Placeholder 2">
            <a:extLst>
              <a:ext uri="{FF2B5EF4-FFF2-40B4-BE49-F238E27FC236}">
                <a16:creationId xmlns:a16="http://schemas.microsoft.com/office/drawing/2014/main" id="{09D4C0B0-102C-4CA1-A79E-7E55A4F100E8}"/>
              </a:ext>
            </a:extLst>
          </p:cNvPr>
          <p:cNvSpPr>
            <a:spLocks noGrp="1"/>
          </p:cNvSpPr>
          <p:nvPr>
            <p:ph idx="1"/>
          </p:nvPr>
        </p:nvSpPr>
        <p:spPr/>
        <p:txBody>
          <a:bodyPr/>
          <a:lstStyle/>
          <a:p>
            <a:r>
              <a:rPr lang="en-US"/>
              <a:t>All three standard have different requirements for the inlet piping to the relief valve and the discharge piping</a:t>
            </a:r>
          </a:p>
          <a:p>
            <a:pPr lvl="1"/>
            <a:r>
              <a:rPr lang="en-US"/>
              <a:t>They also can vary depending on the operating conditions, the gas involved and the type of relief valve used</a:t>
            </a:r>
          </a:p>
          <a:p>
            <a:r>
              <a:rPr lang="en-US"/>
              <a:t>A common requirement for the </a:t>
            </a:r>
            <a:r>
              <a:rPr lang="en-US" u="sng"/>
              <a:t>inlet piping</a:t>
            </a:r>
            <a:r>
              <a:rPr lang="en-US"/>
              <a:t> is that the pressure drop is &lt; 3% of the relief valve set pressure</a:t>
            </a:r>
          </a:p>
          <a:p>
            <a:r>
              <a:rPr lang="en-US"/>
              <a:t>A common requirement for the </a:t>
            </a:r>
            <a:r>
              <a:rPr lang="en-US" u="sng"/>
              <a:t>discharge piping</a:t>
            </a:r>
            <a:r>
              <a:rPr lang="en-US"/>
              <a:t> is that the pressure drop is &lt; 10% of the relief valve set pressure</a:t>
            </a:r>
          </a:p>
          <a:p>
            <a:r>
              <a:rPr lang="en-US"/>
              <a:t>AFT Arrow can help with these calculations and meet these standards guidelines/requirements</a:t>
            </a:r>
          </a:p>
          <a:p>
            <a:endParaRPr lang="en-US"/>
          </a:p>
          <a:p>
            <a:pPr lvl="1"/>
            <a:endParaRPr lang="en-US"/>
          </a:p>
        </p:txBody>
      </p:sp>
    </p:spTree>
    <p:extLst>
      <p:ext uri="{BB962C8B-B14F-4D97-AF65-F5344CB8AC3E}">
        <p14:creationId xmlns:p14="http://schemas.microsoft.com/office/powerpoint/2010/main" val="269334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44A791-A2ED-4C83-902C-DC74D651BE3D}"/>
              </a:ext>
            </a:extLst>
          </p:cNvPr>
          <p:cNvPicPr>
            <a:picLocks noChangeAspect="1"/>
          </p:cNvPicPr>
          <p:nvPr/>
        </p:nvPicPr>
        <p:blipFill>
          <a:blip r:embed="rId2"/>
          <a:stretch>
            <a:fillRect/>
          </a:stretch>
        </p:blipFill>
        <p:spPr>
          <a:xfrm>
            <a:off x="2867191" y="1435409"/>
            <a:ext cx="6457618" cy="4901747"/>
          </a:xfrm>
          <a:prstGeom prst="rect">
            <a:avLst/>
          </a:prstGeom>
        </p:spPr>
      </p:pic>
      <p:sp>
        <p:nvSpPr>
          <p:cNvPr id="2" name="Title 1">
            <a:extLst>
              <a:ext uri="{FF2B5EF4-FFF2-40B4-BE49-F238E27FC236}">
                <a16:creationId xmlns:a16="http://schemas.microsoft.com/office/drawing/2014/main" id="{7B71DCE2-6DFB-4428-B864-E8BBEFCAEA3B}"/>
              </a:ext>
            </a:extLst>
          </p:cNvPr>
          <p:cNvSpPr>
            <a:spLocks noGrp="1"/>
          </p:cNvSpPr>
          <p:nvPr>
            <p:ph type="title"/>
          </p:nvPr>
        </p:nvSpPr>
        <p:spPr/>
        <p:txBody>
          <a:bodyPr/>
          <a:lstStyle/>
          <a:p>
            <a:r>
              <a:rPr lang="en-US"/>
              <a:t>API and ASME: Gas Relief Valve Piping (3)</a:t>
            </a:r>
          </a:p>
        </p:txBody>
      </p:sp>
    </p:spTree>
    <p:extLst>
      <p:ext uri="{BB962C8B-B14F-4D97-AF65-F5344CB8AC3E}">
        <p14:creationId xmlns:p14="http://schemas.microsoft.com/office/powerpoint/2010/main" val="39019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112E096-17C9-4728-AF90-E0600816F8ED}"/>
              </a:ext>
            </a:extLst>
          </p:cNvPr>
          <p:cNvGrpSpPr/>
          <p:nvPr/>
        </p:nvGrpSpPr>
        <p:grpSpPr>
          <a:xfrm>
            <a:off x="2747228" y="2872519"/>
            <a:ext cx="6469680" cy="2956781"/>
            <a:chOff x="723533" y="2900729"/>
            <a:chExt cx="7478225" cy="3401523"/>
          </a:xfrm>
        </p:grpSpPr>
        <p:pic>
          <p:nvPicPr>
            <p:cNvPr id="6" name="Picture 5">
              <a:extLst>
                <a:ext uri="{FF2B5EF4-FFF2-40B4-BE49-F238E27FC236}">
                  <a16:creationId xmlns:a16="http://schemas.microsoft.com/office/drawing/2014/main" id="{F7658E9F-5F1F-41E9-B0F9-57CFC29241A5}"/>
                </a:ext>
              </a:extLst>
            </p:cNvPr>
            <p:cNvPicPr>
              <a:picLocks noChangeAspect="1"/>
            </p:cNvPicPr>
            <p:nvPr/>
          </p:nvPicPr>
          <p:blipFill>
            <a:blip r:embed="rId2"/>
            <a:stretch>
              <a:fillRect/>
            </a:stretch>
          </p:blipFill>
          <p:spPr>
            <a:xfrm>
              <a:off x="723533" y="2900729"/>
              <a:ext cx="7362825" cy="2762250"/>
            </a:xfrm>
            <a:prstGeom prst="rect">
              <a:avLst/>
            </a:prstGeom>
          </p:spPr>
        </p:pic>
        <p:pic>
          <p:nvPicPr>
            <p:cNvPr id="7" name="Picture 6">
              <a:extLst>
                <a:ext uri="{FF2B5EF4-FFF2-40B4-BE49-F238E27FC236}">
                  <a16:creationId xmlns:a16="http://schemas.microsoft.com/office/drawing/2014/main" id="{94D8281F-DDA6-4BAD-B038-50AA11A4BAFA}"/>
                </a:ext>
              </a:extLst>
            </p:cNvPr>
            <p:cNvPicPr>
              <a:picLocks noChangeAspect="1"/>
            </p:cNvPicPr>
            <p:nvPr/>
          </p:nvPicPr>
          <p:blipFill>
            <a:blip r:embed="rId3"/>
            <a:stretch>
              <a:fillRect/>
            </a:stretch>
          </p:blipFill>
          <p:spPr>
            <a:xfrm>
              <a:off x="924658" y="5549777"/>
              <a:ext cx="7277100" cy="752475"/>
            </a:xfrm>
            <a:prstGeom prst="rect">
              <a:avLst/>
            </a:prstGeom>
          </p:spPr>
        </p:pic>
      </p:grpSp>
      <p:sp>
        <p:nvSpPr>
          <p:cNvPr id="2" name="Title 1">
            <a:extLst>
              <a:ext uri="{FF2B5EF4-FFF2-40B4-BE49-F238E27FC236}">
                <a16:creationId xmlns:a16="http://schemas.microsoft.com/office/drawing/2014/main" id="{5F65E7B1-8BE0-4928-914F-BA6045E7E9D8}"/>
              </a:ext>
            </a:extLst>
          </p:cNvPr>
          <p:cNvSpPr>
            <a:spLocks noGrp="1"/>
          </p:cNvSpPr>
          <p:nvPr>
            <p:ph type="title"/>
          </p:nvPr>
        </p:nvSpPr>
        <p:spPr/>
        <p:txBody>
          <a:bodyPr/>
          <a:lstStyle/>
          <a:p>
            <a:r>
              <a:rPr lang="en-US"/>
              <a:t>API: Allowable Pump Pulsation</a:t>
            </a:r>
          </a:p>
        </p:txBody>
      </p:sp>
      <p:sp>
        <p:nvSpPr>
          <p:cNvPr id="3" name="Content Placeholder 2">
            <a:extLst>
              <a:ext uri="{FF2B5EF4-FFF2-40B4-BE49-F238E27FC236}">
                <a16:creationId xmlns:a16="http://schemas.microsoft.com/office/drawing/2014/main" id="{D94E8737-9A8C-4287-972A-71D684470BF8}"/>
              </a:ext>
            </a:extLst>
          </p:cNvPr>
          <p:cNvSpPr>
            <a:spLocks noGrp="1"/>
          </p:cNvSpPr>
          <p:nvPr>
            <p:ph idx="1"/>
          </p:nvPr>
        </p:nvSpPr>
        <p:spPr/>
        <p:txBody>
          <a:bodyPr/>
          <a:lstStyle/>
          <a:p>
            <a:r>
              <a:rPr lang="en-US"/>
              <a:t>API 674: Petroleum, petrochemical and natural gas industries — Reciprocating positive displacement pumps</a:t>
            </a:r>
          </a:p>
          <a:p>
            <a:r>
              <a:rPr lang="en-US"/>
              <a:t>Peak-to-peak pulsation limits</a:t>
            </a:r>
          </a:p>
        </p:txBody>
      </p:sp>
    </p:spTree>
    <p:extLst>
      <p:ext uri="{BB962C8B-B14F-4D97-AF65-F5344CB8AC3E}">
        <p14:creationId xmlns:p14="http://schemas.microsoft.com/office/powerpoint/2010/main" val="271025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92F6E3A-F35F-402B-8743-D4EF789F7B6F}"/>
              </a:ext>
            </a:extLst>
          </p:cNvPr>
          <p:cNvPicPr>
            <a:picLocks noChangeAspect="1"/>
          </p:cNvPicPr>
          <p:nvPr/>
        </p:nvPicPr>
        <p:blipFill>
          <a:blip r:embed="rId2"/>
          <a:stretch>
            <a:fillRect/>
          </a:stretch>
        </p:blipFill>
        <p:spPr>
          <a:xfrm>
            <a:off x="2280138" y="2078101"/>
            <a:ext cx="5820508" cy="4299574"/>
          </a:xfrm>
          <a:prstGeom prst="rect">
            <a:avLst/>
          </a:prstGeom>
        </p:spPr>
      </p:pic>
      <p:sp>
        <p:nvSpPr>
          <p:cNvPr id="2" name="Title 1">
            <a:extLst>
              <a:ext uri="{FF2B5EF4-FFF2-40B4-BE49-F238E27FC236}">
                <a16:creationId xmlns:a16="http://schemas.microsoft.com/office/drawing/2014/main" id="{5F65E7B1-8BE0-4928-914F-BA6045E7E9D8}"/>
              </a:ext>
            </a:extLst>
          </p:cNvPr>
          <p:cNvSpPr>
            <a:spLocks noGrp="1"/>
          </p:cNvSpPr>
          <p:nvPr>
            <p:ph type="title"/>
          </p:nvPr>
        </p:nvSpPr>
        <p:spPr/>
        <p:txBody>
          <a:bodyPr/>
          <a:lstStyle/>
          <a:p>
            <a:r>
              <a:rPr lang="en-US"/>
              <a:t>API: Allowable Pump Pulsation (2)</a:t>
            </a:r>
          </a:p>
        </p:txBody>
      </p:sp>
      <p:sp>
        <p:nvSpPr>
          <p:cNvPr id="3" name="Content Placeholder 2">
            <a:extLst>
              <a:ext uri="{FF2B5EF4-FFF2-40B4-BE49-F238E27FC236}">
                <a16:creationId xmlns:a16="http://schemas.microsoft.com/office/drawing/2014/main" id="{D94E8737-9A8C-4287-972A-71D684470BF8}"/>
              </a:ext>
            </a:extLst>
          </p:cNvPr>
          <p:cNvSpPr>
            <a:spLocks noGrp="1"/>
          </p:cNvSpPr>
          <p:nvPr>
            <p:ph idx="1"/>
          </p:nvPr>
        </p:nvSpPr>
        <p:spPr/>
        <p:txBody>
          <a:bodyPr/>
          <a:lstStyle/>
          <a:p>
            <a:r>
              <a:rPr lang="en-US"/>
              <a:t>AFT Impulse PFA module calculates compliance</a:t>
            </a:r>
          </a:p>
        </p:txBody>
      </p:sp>
      <p:sp>
        <p:nvSpPr>
          <p:cNvPr id="14" name="Rectangle 13">
            <a:extLst>
              <a:ext uri="{FF2B5EF4-FFF2-40B4-BE49-F238E27FC236}">
                <a16:creationId xmlns:a16="http://schemas.microsoft.com/office/drawing/2014/main" id="{B314D3A6-C1BC-47A6-8346-A40D27C01816}"/>
              </a:ext>
            </a:extLst>
          </p:cNvPr>
          <p:cNvSpPr/>
          <p:nvPr/>
        </p:nvSpPr>
        <p:spPr>
          <a:xfrm>
            <a:off x="2280138" y="5090746"/>
            <a:ext cx="5741378" cy="756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670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out)">
                                      <p:cBhvr>
                                        <p:cTn id="7" dur="500"/>
                                        <p:tgtEl>
                                          <p:spTgt spid="9"/>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90">
                                          <p:stCondLst>
                                            <p:cond delay="0"/>
                                          </p:stCondLst>
                                        </p:cTn>
                                        <p:tgtEl>
                                          <p:spTgt spid="14"/>
                                        </p:tgtEl>
                                      </p:cBhvr>
                                    </p:animEffect>
                                    <p:anim calcmode="lin" valueType="num">
                                      <p:cBhvr>
                                        <p:cTn id="12"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17" dur="13">
                                          <p:stCondLst>
                                            <p:cond delay="325"/>
                                          </p:stCondLst>
                                        </p:cTn>
                                        <p:tgtEl>
                                          <p:spTgt spid="14"/>
                                        </p:tgtEl>
                                      </p:cBhvr>
                                      <p:to x="100000" y="60000"/>
                                    </p:animScale>
                                    <p:animScale>
                                      <p:cBhvr>
                                        <p:cTn id="18" dur="83" decel="50000">
                                          <p:stCondLst>
                                            <p:cond delay="338"/>
                                          </p:stCondLst>
                                        </p:cTn>
                                        <p:tgtEl>
                                          <p:spTgt spid="14"/>
                                        </p:tgtEl>
                                      </p:cBhvr>
                                      <p:to x="100000" y="100000"/>
                                    </p:animScale>
                                    <p:animScale>
                                      <p:cBhvr>
                                        <p:cTn id="19" dur="13">
                                          <p:stCondLst>
                                            <p:cond delay="656"/>
                                          </p:stCondLst>
                                        </p:cTn>
                                        <p:tgtEl>
                                          <p:spTgt spid="14"/>
                                        </p:tgtEl>
                                      </p:cBhvr>
                                      <p:to x="100000" y="80000"/>
                                    </p:animScale>
                                    <p:animScale>
                                      <p:cBhvr>
                                        <p:cTn id="20" dur="83" decel="50000">
                                          <p:stCondLst>
                                            <p:cond delay="669"/>
                                          </p:stCondLst>
                                        </p:cTn>
                                        <p:tgtEl>
                                          <p:spTgt spid="14"/>
                                        </p:tgtEl>
                                      </p:cBhvr>
                                      <p:to x="100000" y="100000"/>
                                    </p:animScale>
                                    <p:animScale>
                                      <p:cBhvr>
                                        <p:cTn id="21" dur="13">
                                          <p:stCondLst>
                                            <p:cond delay="821"/>
                                          </p:stCondLst>
                                        </p:cTn>
                                        <p:tgtEl>
                                          <p:spTgt spid="14"/>
                                        </p:tgtEl>
                                      </p:cBhvr>
                                      <p:to x="100000" y="90000"/>
                                    </p:animScale>
                                    <p:animScale>
                                      <p:cBhvr>
                                        <p:cTn id="22" dur="83" decel="50000">
                                          <p:stCondLst>
                                            <p:cond delay="834"/>
                                          </p:stCondLst>
                                        </p:cTn>
                                        <p:tgtEl>
                                          <p:spTgt spid="14"/>
                                        </p:tgtEl>
                                      </p:cBhvr>
                                      <p:to x="100000" y="100000"/>
                                    </p:animScale>
                                    <p:animScale>
                                      <p:cBhvr>
                                        <p:cTn id="23" dur="13">
                                          <p:stCondLst>
                                            <p:cond delay="904"/>
                                          </p:stCondLst>
                                        </p:cTn>
                                        <p:tgtEl>
                                          <p:spTgt spid="14"/>
                                        </p:tgtEl>
                                      </p:cBhvr>
                                      <p:to x="100000" y="95000"/>
                                    </p:animScale>
                                    <p:animScale>
                                      <p:cBhvr>
                                        <p:cTn id="24" dur="83" decel="50000">
                                          <p:stCondLst>
                                            <p:cond delay="917"/>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7B1-8BE0-4928-914F-BA6045E7E9D8}"/>
              </a:ext>
            </a:extLst>
          </p:cNvPr>
          <p:cNvSpPr>
            <a:spLocks noGrp="1"/>
          </p:cNvSpPr>
          <p:nvPr>
            <p:ph type="title"/>
          </p:nvPr>
        </p:nvSpPr>
        <p:spPr/>
        <p:txBody>
          <a:bodyPr/>
          <a:lstStyle/>
          <a:p>
            <a:r>
              <a:rPr lang="en-US"/>
              <a:t>API: Allowable Pump Pulsation (3)</a:t>
            </a:r>
          </a:p>
        </p:txBody>
      </p:sp>
      <p:pic>
        <p:nvPicPr>
          <p:cNvPr id="15" name="Picture 14">
            <a:extLst>
              <a:ext uri="{FF2B5EF4-FFF2-40B4-BE49-F238E27FC236}">
                <a16:creationId xmlns:a16="http://schemas.microsoft.com/office/drawing/2014/main" id="{9473D31D-7B09-4118-9904-9032ADF6614A}"/>
              </a:ext>
            </a:extLst>
          </p:cNvPr>
          <p:cNvPicPr>
            <a:picLocks noChangeAspect="1"/>
          </p:cNvPicPr>
          <p:nvPr/>
        </p:nvPicPr>
        <p:blipFill>
          <a:blip r:embed="rId2"/>
          <a:stretch>
            <a:fillRect/>
          </a:stretch>
        </p:blipFill>
        <p:spPr>
          <a:xfrm>
            <a:off x="1814146" y="1710104"/>
            <a:ext cx="8592785" cy="1024305"/>
          </a:xfrm>
          <a:prstGeom prst="rect">
            <a:avLst/>
          </a:prstGeom>
        </p:spPr>
      </p:pic>
      <p:sp>
        <p:nvSpPr>
          <p:cNvPr id="10" name="Rectangle 9">
            <a:extLst>
              <a:ext uri="{FF2B5EF4-FFF2-40B4-BE49-F238E27FC236}">
                <a16:creationId xmlns:a16="http://schemas.microsoft.com/office/drawing/2014/main" id="{2BE78EDD-2A54-4CD0-B490-9CC2274EB63D}"/>
              </a:ext>
            </a:extLst>
          </p:cNvPr>
          <p:cNvSpPr/>
          <p:nvPr/>
        </p:nvSpPr>
        <p:spPr>
          <a:xfrm>
            <a:off x="1708638" y="2303585"/>
            <a:ext cx="3640016" cy="2373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5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90">
                                          <p:stCondLst>
                                            <p:cond delay="0"/>
                                          </p:stCondLst>
                                        </p:cTn>
                                        <p:tgtEl>
                                          <p:spTgt spid="10"/>
                                        </p:tgtEl>
                                      </p:cBhvr>
                                    </p:animEffect>
                                    <p:anim calcmode="lin" valueType="num">
                                      <p:cBhvr>
                                        <p:cTn id="1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7" dur="13">
                                          <p:stCondLst>
                                            <p:cond delay="325"/>
                                          </p:stCondLst>
                                        </p:cTn>
                                        <p:tgtEl>
                                          <p:spTgt spid="10"/>
                                        </p:tgtEl>
                                      </p:cBhvr>
                                      <p:to x="100000" y="60000"/>
                                    </p:animScale>
                                    <p:animScale>
                                      <p:cBhvr>
                                        <p:cTn id="18" dur="83" decel="50000">
                                          <p:stCondLst>
                                            <p:cond delay="338"/>
                                          </p:stCondLst>
                                        </p:cTn>
                                        <p:tgtEl>
                                          <p:spTgt spid="10"/>
                                        </p:tgtEl>
                                      </p:cBhvr>
                                      <p:to x="100000" y="100000"/>
                                    </p:animScale>
                                    <p:animScale>
                                      <p:cBhvr>
                                        <p:cTn id="19" dur="13">
                                          <p:stCondLst>
                                            <p:cond delay="656"/>
                                          </p:stCondLst>
                                        </p:cTn>
                                        <p:tgtEl>
                                          <p:spTgt spid="10"/>
                                        </p:tgtEl>
                                      </p:cBhvr>
                                      <p:to x="100000" y="80000"/>
                                    </p:animScale>
                                    <p:animScale>
                                      <p:cBhvr>
                                        <p:cTn id="20" dur="83" decel="50000">
                                          <p:stCondLst>
                                            <p:cond delay="669"/>
                                          </p:stCondLst>
                                        </p:cTn>
                                        <p:tgtEl>
                                          <p:spTgt spid="10"/>
                                        </p:tgtEl>
                                      </p:cBhvr>
                                      <p:to x="100000" y="100000"/>
                                    </p:animScale>
                                    <p:animScale>
                                      <p:cBhvr>
                                        <p:cTn id="21" dur="13">
                                          <p:stCondLst>
                                            <p:cond delay="821"/>
                                          </p:stCondLst>
                                        </p:cTn>
                                        <p:tgtEl>
                                          <p:spTgt spid="10"/>
                                        </p:tgtEl>
                                      </p:cBhvr>
                                      <p:to x="100000" y="90000"/>
                                    </p:animScale>
                                    <p:animScale>
                                      <p:cBhvr>
                                        <p:cTn id="22" dur="83" decel="50000">
                                          <p:stCondLst>
                                            <p:cond delay="834"/>
                                          </p:stCondLst>
                                        </p:cTn>
                                        <p:tgtEl>
                                          <p:spTgt spid="10"/>
                                        </p:tgtEl>
                                      </p:cBhvr>
                                      <p:to x="100000" y="100000"/>
                                    </p:animScale>
                                    <p:animScale>
                                      <p:cBhvr>
                                        <p:cTn id="23" dur="13">
                                          <p:stCondLst>
                                            <p:cond delay="904"/>
                                          </p:stCondLst>
                                        </p:cTn>
                                        <p:tgtEl>
                                          <p:spTgt spid="10"/>
                                        </p:tgtEl>
                                      </p:cBhvr>
                                      <p:to x="100000" y="95000"/>
                                    </p:animScale>
                                    <p:animScale>
                                      <p:cBhvr>
                                        <p:cTn id="24"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E7B1-8BE0-4928-914F-BA6045E7E9D8}"/>
              </a:ext>
            </a:extLst>
          </p:cNvPr>
          <p:cNvSpPr>
            <a:spLocks noGrp="1"/>
          </p:cNvSpPr>
          <p:nvPr>
            <p:ph type="title"/>
          </p:nvPr>
        </p:nvSpPr>
        <p:spPr/>
        <p:txBody>
          <a:bodyPr/>
          <a:lstStyle/>
          <a:p>
            <a:r>
              <a:rPr lang="en-US"/>
              <a:t>API: Allowable Compressor Pulsation</a:t>
            </a:r>
          </a:p>
        </p:txBody>
      </p:sp>
      <p:sp>
        <p:nvSpPr>
          <p:cNvPr id="3" name="Content Placeholder 2">
            <a:extLst>
              <a:ext uri="{FF2B5EF4-FFF2-40B4-BE49-F238E27FC236}">
                <a16:creationId xmlns:a16="http://schemas.microsoft.com/office/drawing/2014/main" id="{D94E8737-9A8C-4287-972A-71D684470BF8}"/>
              </a:ext>
            </a:extLst>
          </p:cNvPr>
          <p:cNvSpPr>
            <a:spLocks noGrp="1"/>
          </p:cNvSpPr>
          <p:nvPr>
            <p:ph idx="1"/>
          </p:nvPr>
        </p:nvSpPr>
        <p:spPr/>
        <p:txBody>
          <a:bodyPr/>
          <a:lstStyle/>
          <a:p>
            <a:r>
              <a:rPr lang="en-US"/>
              <a:t>API 618: Reciprocating Compressors for Petroleum, Chemical, and Gas Industry Services</a:t>
            </a:r>
          </a:p>
          <a:p>
            <a:r>
              <a:rPr lang="en-US"/>
              <a:t>Peak-to-peak pulsation limits</a:t>
            </a:r>
          </a:p>
          <a:p>
            <a:r>
              <a:rPr lang="en-US"/>
              <a:t>Coming in 2018 in AFT XStream PFA module</a:t>
            </a:r>
          </a:p>
        </p:txBody>
      </p:sp>
    </p:spTree>
    <p:extLst>
      <p:ext uri="{BB962C8B-B14F-4D97-AF65-F5344CB8AC3E}">
        <p14:creationId xmlns:p14="http://schemas.microsoft.com/office/powerpoint/2010/main" val="312888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060A-9710-4CF5-A571-AFA3CED5D14B}"/>
              </a:ext>
            </a:extLst>
          </p:cNvPr>
          <p:cNvSpPr>
            <a:spLocks noGrp="1"/>
          </p:cNvSpPr>
          <p:nvPr>
            <p:ph type="title"/>
          </p:nvPr>
        </p:nvSpPr>
        <p:spPr/>
        <p:txBody>
          <a:bodyPr/>
          <a:lstStyle/>
          <a:p>
            <a:r>
              <a:rPr lang="en-US"/>
              <a:t>HI: Pump Viscosity Corrections</a:t>
            </a:r>
          </a:p>
        </p:txBody>
      </p:sp>
      <p:sp>
        <p:nvSpPr>
          <p:cNvPr id="3" name="Content Placeholder 2">
            <a:extLst>
              <a:ext uri="{FF2B5EF4-FFF2-40B4-BE49-F238E27FC236}">
                <a16:creationId xmlns:a16="http://schemas.microsoft.com/office/drawing/2014/main" id="{80334C56-1CD5-411B-933C-2E61488F917E}"/>
              </a:ext>
            </a:extLst>
          </p:cNvPr>
          <p:cNvSpPr>
            <a:spLocks noGrp="1"/>
          </p:cNvSpPr>
          <p:nvPr>
            <p:ph idx="1"/>
          </p:nvPr>
        </p:nvSpPr>
        <p:spPr/>
        <p:txBody>
          <a:bodyPr/>
          <a:lstStyle/>
          <a:p>
            <a:r>
              <a:rPr lang="en-US"/>
              <a:t>ANSI/HI 9.6.7</a:t>
            </a:r>
          </a:p>
          <a:p>
            <a:pPr lvl="1"/>
            <a:r>
              <a:rPr lang="en-US"/>
              <a:t>Effects of Liquid Viscosity on Rotodynamic (Centrifugal and Vertical) Pump Performance</a:t>
            </a:r>
          </a:p>
          <a:p>
            <a:r>
              <a:rPr lang="en-US"/>
              <a:t>AFT Fathom and AFT Impulse have these corrections available</a:t>
            </a:r>
          </a:p>
          <a:p>
            <a:r>
              <a:rPr lang="en-US"/>
              <a:t>Important many types of applications including crude oil pumps</a:t>
            </a:r>
          </a:p>
        </p:txBody>
      </p:sp>
    </p:spTree>
    <p:extLst>
      <p:ext uri="{BB962C8B-B14F-4D97-AF65-F5344CB8AC3E}">
        <p14:creationId xmlns:p14="http://schemas.microsoft.com/office/powerpoint/2010/main" val="268619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8D05BE-BBEE-4A6E-B762-7275099668AD}"/>
              </a:ext>
            </a:extLst>
          </p:cNvPr>
          <p:cNvPicPr>
            <a:picLocks noChangeAspect="1"/>
          </p:cNvPicPr>
          <p:nvPr/>
        </p:nvPicPr>
        <p:blipFill>
          <a:blip r:embed="rId2"/>
          <a:stretch>
            <a:fillRect/>
          </a:stretch>
        </p:blipFill>
        <p:spPr>
          <a:xfrm>
            <a:off x="2713784" y="1580953"/>
            <a:ext cx="6247277" cy="4911922"/>
          </a:xfrm>
          <a:prstGeom prst="rect">
            <a:avLst/>
          </a:prstGeom>
        </p:spPr>
      </p:pic>
      <p:sp>
        <p:nvSpPr>
          <p:cNvPr id="2" name="Title 1">
            <a:extLst>
              <a:ext uri="{FF2B5EF4-FFF2-40B4-BE49-F238E27FC236}">
                <a16:creationId xmlns:a16="http://schemas.microsoft.com/office/drawing/2014/main" id="{C5CA060A-9710-4CF5-A571-AFA3CED5D14B}"/>
              </a:ext>
            </a:extLst>
          </p:cNvPr>
          <p:cNvSpPr>
            <a:spLocks noGrp="1"/>
          </p:cNvSpPr>
          <p:nvPr>
            <p:ph type="title"/>
          </p:nvPr>
        </p:nvSpPr>
        <p:spPr/>
        <p:txBody>
          <a:bodyPr/>
          <a:lstStyle/>
          <a:p>
            <a:r>
              <a:rPr lang="en-US"/>
              <a:t>HI: Pump Viscosity Corrections (2)</a:t>
            </a:r>
          </a:p>
        </p:txBody>
      </p:sp>
      <p:sp>
        <p:nvSpPr>
          <p:cNvPr id="7" name="Rectangle 6">
            <a:extLst>
              <a:ext uri="{FF2B5EF4-FFF2-40B4-BE49-F238E27FC236}">
                <a16:creationId xmlns:a16="http://schemas.microsoft.com/office/drawing/2014/main" id="{9105C1D7-3B35-43EF-84C5-101741775DCD}"/>
              </a:ext>
            </a:extLst>
          </p:cNvPr>
          <p:cNvSpPr/>
          <p:nvPr/>
        </p:nvSpPr>
        <p:spPr>
          <a:xfrm>
            <a:off x="4618892" y="3734231"/>
            <a:ext cx="1820008" cy="1670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2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 dur="13">
                                          <p:stCondLst>
                                            <p:cond delay="325"/>
                                          </p:stCondLst>
                                        </p:cTn>
                                        <p:tgtEl>
                                          <p:spTgt spid="7"/>
                                        </p:tgtEl>
                                      </p:cBhvr>
                                      <p:to x="100000" y="60000"/>
                                    </p:animScale>
                                    <p:animScale>
                                      <p:cBhvr>
                                        <p:cTn id="18" dur="83" decel="50000">
                                          <p:stCondLst>
                                            <p:cond delay="338"/>
                                          </p:stCondLst>
                                        </p:cTn>
                                        <p:tgtEl>
                                          <p:spTgt spid="7"/>
                                        </p:tgtEl>
                                      </p:cBhvr>
                                      <p:to x="100000" y="100000"/>
                                    </p:animScale>
                                    <p:animScale>
                                      <p:cBhvr>
                                        <p:cTn id="19" dur="13">
                                          <p:stCondLst>
                                            <p:cond delay="656"/>
                                          </p:stCondLst>
                                        </p:cTn>
                                        <p:tgtEl>
                                          <p:spTgt spid="7"/>
                                        </p:tgtEl>
                                      </p:cBhvr>
                                      <p:to x="100000" y="80000"/>
                                    </p:animScale>
                                    <p:animScale>
                                      <p:cBhvr>
                                        <p:cTn id="20" dur="83" decel="50000">
                                          <p:stCondLst>
                                            <p:cond delay="669"/>
                                          </p:stCondLst>
                                        </p:cTn>
                                        <p:tgtEl>
                                          <p:spTgt spid="7"/>
                                        </p:tgtEl>
                                      </p:cBhvr>
                                      <p:to x="100000" y="100000"/>
                                    </p:animScale>
                                    <p:animScale>
                                      <p:cBhvr>
                                        <p:cTn id="21" dur="13">
                                          <p:stCondLst>
                                            <p:cond delay="821"/>
                                          </p:stCondLst>
                                        </p:cTn>
                                        <p:tgtEl>
                                          <p:spTgt spid="7"/>
                                        </p:tgtEl>
                                      </p:cBhvr>
                                      <p:to x="100000" y="90000"/>
                                    </p:animScale>
                                    <p:animScale>
                                      <p:cBhvr>
                                        <p:cTn id="22" dur="83" decel="50000">
                                          <p:stCondLst>
                                            <p:cond delay="834"/>
                                          </p:stCondLst>
                                        </p:cTn>
                                        <p:tgtEl>
                                          <p:spTgt spid="7"/>
                                        </p:tgtEl>
                                      </p:cBhvr>
                                      <p:to x="100000" y="100000"/>
                                    </p:animScale>
                                    <p:animScale>
                                      <p:cBhvr>
                                        <p:cTn id="23" dur="13">
                                          <p:stCondLst>
                                            <p:cond delay="904"/>
                                          </p:stCondLst>
                                        </p:cTn>
                                        <p:tgtEl>
                                          <p:spTgt spid="7"/>
                                        </p:tgtEl>
                                      </p:cBhvr>
                                      <p:to x="100000" y="95000"/>
                                    </p:animScale>
                                    <p:animScale>
                                      <p:cBhvr>
                                        <p:cTn id="24"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CEC9EE-00C0-409E-801C-CCFDCF0379C0}"/>
              </a:ext>
            </a:extLst>
          </p:cNvPr>
          <p:cNvPicPr>
            <a:picLocks noChangeAspect="1"/>
          </p:cNvPicPr>
          <p:nvPr/>
        </p:nvPicPr>
        <p:blipFill>
          <a:blip r:embed="rId2"/>
          <a:stretch>
            <a:fillRect/>
          </a:stretch>
        </p:blipFill>
        <p:spPr>
          <a:xfrm>
            <a:off x="1881187" y="2624137"/>
            <a:ext cx="8429625" cy="1609725"/>
          </a:xfrm>
          <a:prstGeom prst="rect">
            <a:avLst/>
          </a:prstGeom>
        </p:spPr>
      </p:pic>
      <p:sp>
        <p:nvSpPr>
          <p:cNvPr id="2" name="Title 1">
            <a:extLst>
              <a:ext uri="{FF2B5EF4-FFF2-40B4-BE49-F238E27FC236}">
                <a16:creationId xmlns:a16="http://schemas.microsoft.com/office/drawing/2014/main" id="{C5CA060A-9710-4CF5-A571-AFA3CED5D14B}"/>
              </a:ext>
            </a:extLst>
          </p:cNvPr>
          <p:cNvSpPr>
            <a:spLocks noGrp="1"/>
          </p:cNvSpPr>
          <p:nvPr>
            <p:ph type="title"/>
          </p:nvPr>
        </p:nvSpPr>
        <p:spPr/>
        <p:txBody>
          <a:bodyPr/>
          <a:lstStyle/>
          <a:p>
            <a:r>
              <a:rPr lang="en-US"/>
              <a:t>HI: Pump Viscosity Corrections (2)</a:t>
            </a:r>
          </a:p>
        </p:txBody>
      </p:sp>
      <p:sp>
        <p:nvSpPr>
          <p:cNvPr id="8" name="Content Placeholder 7">
            <a:extLst>
              <a:ext uri="{FF2B5EF4-FFF2-40B4-BE49-F238E27FC236}">
                <a16:creationId xmlns:a16="http://schemas.microsoft.com/office/drawing/2014/main" id="{1392A0AF-03AB-4277-98CF-1D64F6744704}"/>
              </a:ext>
            </a:extLst>
          </p:cNvPr>
          <p:cNvSpPr>
            <a:spLocks noGrp="1"/>
          </p:cNvSpPr>
          <p:nvPr>
            <p:ph idx="1"/>
          </p:nvPr>
        </p:nvSpPr>
        <p:spPr/>
        <p:txBody>
          <a:bodyPr/>
          <a:lstStyle/>
          <a:p>
            <a:r>
              <a:rPr lang="en-US"/>
              <a:t>Pump correction factors from standard</a:t>
            </a:r>
          </a:p>
        </p:txBody>
      </p:sp>
      <p:sp>
        <p:nvSpPr>
          <p:cNvPr id="7" name="Rectangle 6">
            <a:extLst>
              <a:ext uri="{FF2B5EF4-FFF2-40B4-BE49-F238E27FC236}">
                <a16:creationId xmlns:a16="http://schemas.microsoft.com/office/drawing/2014/main" id="{9105C1D7-3B35-43EF-84C5-101741775DCD}"/>
              </a:ext>
            </a:extLst>
          </p:cNvPr>
          <p:cNvSpPr/>
          <p:nvPr/>
        </p:nvSpPr>
        <p:spPr>
          <a:xfrm>
            <a:off x="8724898" y="3314700"/>
            <a:ext cx="1450732" cy="7737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03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 dur="13">
                                          <p:stCondLst>
                                            <p:cond delay="325"/>
                                          </p:stCondLst>
                                        </p:cTn>
                                        <p:tgtEl>
                                          <p:spTgt spid="7"/>
                                        </p:tgtEl>
                                      </p:cBhvr>
                                      <p:to x="100000" y="60000"/>
                                    </p:animScale>
                                    <p:animScale>
                                      <p:cBhvr>
                                        <p:cTn id="18" dur="83" decel="50000">
                                          <p:stCondLst>
                                            <p:cond delay="338"/>
                                          </p:stCondLst>
                                        </p:cTn>
                                        <p:tgtEl>
                                          <p:spTgt spid="7"/>
                                        </p:tgtEl>
                                      </p:cBhvr>
                                      <p:to x="100000" y="100000"/>
                                    </p:animScale>
                                    <p:animScale>
                                      <p:cBhvr>
                                        <p:cTn id="19" dur="13">
                                          <p:stCondLst>
                                            <p:cond delay="656"/>
                                          </p:stCondLst>
                                        </p:cTn>
                                        <p:tgtEl>
                                          <p:spTgt spid="7"/>
                                        </p:tgtEl>
                                      </p:cBhvr>
                                      <p:to x="100000" y="80000"/>
                                    </p:animScale>
                                    <p:animScale>
                                      <p:cBhvr>
                                        <p:cTn id="20" dur="83" decel="50000">
                                          <p:stCondLst>
                                            <p:cond delay="669"/>
                                          </p:stCondLst>
                                        </p:cTn>
                                        <p:tgtEl>
                                          <p:spTgt spid="7"/>
                                        </p:tgtEl>
                                      </p:cBhvr>
                                      <p:to x="100000" y="100000"/>
                                    </p:animScale>
                                    <p:animScale>
                                      <p:cBhvr>
                                        <p:cTn id="21" dur="13">
                                          <p:stCondLst>
                                            <p:cond delay="821"/>
                                          </p:stCondLst>
                                        </p:cTn>
                                        <p:tgtEl>
                                          <p:spTgt spid="7"/>
                                        </p:tgtEl>
                                      </p:cBhvr>
                                      <p:to x="100000" y="90000"/>
                                    </p:animScale>
                                    <p:animScale>
                                      <p:cBhvr>
                                        <p:cTn id="22" dur="83" decel="50000">
                                          <p:stCondLst>
                                            <p:cond delay="834"/>
                                          </p:stCondLst>
                                        </p:cTn>
                                        <p:tgtEl>
                                          <p:spTgt spid="7"/>
                                        </p:tgtEl>
                                      </p:cBhvr>
                                      <p:to x="100000" y="100000"/>
                                    </p:animScale>
                                    <p:animScale>
                                      <p:cBhvr>
                                        <p:cTn id="23" dur="13">
                                          <p:stCondLst>
                                            <p:cond delay="904"/>
                                          </p:stCondLst>
                                        </p:cTn>
                                        <p:tgtEl>
                                          <p:spTgt spid="7"/>
                                        </p:tgtEl>
                                      </p:cBhvr>
                                      <p:to x="100000" y="95000"/>
                                    </p:animScale>
                                    <p:animScale>
                                      <p:cBhvr>
                                        <p:cTn id="24"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94101F-4698-4118-BC2A-94E916BE15F1}"/>
              </a:ext>
            </a:extLst>
          </p:cNvPr>
          <p:cNvSpPr>
            <a:spLocks noGrp="1"/>
          </p:cNvSpPr>
          <p:nvPr>
            <p:ph type="title"/>
          </p:nvPr>
        </p:nvSpPr>
        <p:spPr/>
        <p:txBody>
          <a:bodyPr/>
          <a:lstStyle/>
          <a:p>
            <a:r>
              <a:rPr lang="en-US"/>
              <a:t>HI: Slurry Pump Corrections</a:t>
            </a:r>
          </a:p>
        </p:txBody>
      </p:sp>
      <p:sp>
        <p:nvSpPr>
          <p:cNvPr id="4" name="Slide Number Placeholder 3">
            <a:extLst>
              <a:ext uri="{FF2B5EF4-FFF2-40B4-BE49-F238E27FC236}">
                <a16:creationId xmlns:a16="http://schemas.microsoft.com/office/drawing/2014/main" id="{E5AFE023-9700-4F67-9120-D43799F6BF0B}"/>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l" defTabSz="457200" rtl="0" eaLnBrk="1" latinLnBrk="0" hangingPunct="1">
              <a:defRPr lang="en-US" sz="1200" b="0" i="0" kern="1200" smtClean="0">
                <a:solidFill>
                  <a:srgbClr val="12529B"/>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5 - </a:t>
            </a:r>
            <a:fld id="{FE171CDA-5145-4C97-9CAE-D119DE99428B}" type="slidenum">
              <a:rPr smtClean="0"/>
              <a:pPr/>
              <a:t>29</a:t>
            </a:fld>
            <a:endParaRPr lang="en-US">
              <a:solidFill>
                <a:prstClr val="white"/>
              </a:solidFill>
            </a:endParaRPr>
          </a:p>
        </p:txBody>
      </p:sp>
      <p:sp>
        <p:nvSpPr>
          <p:cNvPr id="6" name="Content Placeholder 5">
            <a:extLst>
              <a:ext uri="{FF2B5EF4-FFF2-40B4-BE49-F238E27FC236}">
                <a16:creationId xmlns:a16="http://schemas.microsoft.com/office/drawing/2014/main" id="{AF331022-5A4F-4850-8650-5C204C8E1DFF}"/>
              </a:ext>
            </a:extLst>
          </p:cNvPr>
          <p:cNvSpPr>
            <a:spLocks noGrp="1"/>
          </p:cNvSpPr>
          <p:nvPr>
            <p:ph idx="1"/>
          </p:nvPr>
        </p:nvSpPr>
        <p:spPr/>
        <p:txBody>
          <a:bodyPr/>
          <a:lstStyle/>
          <a:p>
            <a:r>
              <a:rPr lang="en-US"/>
              <a:t>ANSI/HI 12.1-12.6</a:t>
            </a:r>
          </a:p>
          <a:p>
            <a:pPr lvl="1"/>
            <a:r>
              <a:rPr lang="en-US"/>
              <a:t>Rotodynamic (Centrifugal) Slurry Pumps</a:t>
            </a:r>
          </a:p>
          <a:p>
            <a:r>
              <a:rPr lang="en-US"/>
              <a:t>Slurry pumps convey the pumping of solid particles</a:t>
            </a:r>
          </a:p>
          <a:p>
            <a:r>
              <a:rPr lang="en-US"/>
              <a:t>This degrades the pump performance</a:t>
            </a:r>
          </a:p>
          <a:p>
            <a:pPr lvl="1"/>
            <a:r>
              <a:rPr lang="en-US"/>
              <a:t>This is commonly called “pump de-rating”</a:t>
            </a:r>
          </a:p>
        </p:txBody>
      </p:sp>
    </p:spTree>
    <p:extLst>
      <p:ext uri="{BB962C8B-B14F-4D97-AF65-F5344CB8AC3E}">
        <p14:creationId xmlns:p14="http://schemas.microsoft.com/office/powerpoint/2010/main" val="424565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AFT Products &amp; Industry Standards (2)</a:t>
            </a:r>
          </a:p>
        </p:txBody>
      </p:sp>
      <p:sp>
        <p:nvSpPr>
          <p:cNvPr id="8" name="Content Placeholder 7"/>
          <p:cNvSpPr>
            <a:spLocks noGrp="1"/>
          </p:cNvSpPr>
          <p:nvPr>
            <p:ph idx="1"/>
          </p:nvPr>
        </p:nvSpPr>
        <p:spPr/>
        <p:txBody>
          <a:bodyPr/>
          <a:lstStyle/>
          <a:p>
            <a:r>
              <a:rPr lang="en-US" dirty="0"/>
              <a:t>Not all countries use the same standards but most of the standards use similar criteria. It is up to the user to find these variances and figure out how AFT products can help the customers meet them.</a:t>
            </a:r>
          </a:p>
        </p:txBody>
      </p:sp>
    </p:spTree>
    <p:extLst>
      <p:ext uri="{BB962C8B-B14F-4D97-AF65-F5344CB8AC3E}">
        <p14:creationId xmlns:p14="http://schemas.microsoft.com/office/powerpoint/2010/main" val="11806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94101F-4698-4118-BC2A-94E916BE15F1}"/>
              </a:ext>
            </a:extLst>
          </p:cNvPr>
          <p:cNvSpPr>
            <a:spLocks noGrp="1"/>
          </p:cNvSpPr>
          <p:nvPr>
            <p:ph type="title"/>
          </p:nvPr>
        </p:nvSpPr>
        <p:spPr/>
        <p:txBody>
          <a:bodyPr/>
          <a:lstStyle/>
          <a:p>
            <a:r>
              <a:rPr lang="en-US"/>
              <a:t>HI: Slurry Pump Corrections (2)</a:t>
            </a:r>
          </a:p>
        </p:txBody>
      </p:sp>
      <p:pic>
        <p:nvPicPr>
          <p:cNvPr id="2" name="Picture 1">
            <a:extLst>
              <a:ext uri="{FF2B5EF4-FFF2-40B4-BE49-F238E27FC236}">
                <a16:creationId xmlns:a16="http://schemas.microsoft.com/office/drawing/2014/main" id="{F06F36F0-E8C8-4FD3-90CE-B19097035E5D}"/>
              </a:ext>
            </a:extLst>
          </p:cNvPr>
          <p:cNvPicPr>
            <a:picLocks noChangeAspect="1"/>
          </p:cNvPicPr>
          <p:nvPr/>
        </p:nvPicPr>
        <p:blipFill>
          <a:blip r:embed="rId2"/>
          <a:stretch>
            <a:fillRect/>
          </a:stretch>
        </p:blipFill>
        <p:spPr>
          <a:xfrm>
            <a:off x="2389267" y="1489222"/>
            <a:ext cx="7533333" cy="4676190"/>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5996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966BC7-DD09-4198-9B36-37C65002E544}"/>
              </a:ext>
            </a:extLst>
          </p:cNvPr>
          <p:cNvPicPr>
            <a:picLocks noChangeAspect="1"/>
          </p:cNvPicPr>
          <p:nvPr/>
        </p:nvPicPr>
        <p:blipFill>
          <a:blip r:embed="rId2"/>
          <a:stretch>
            <a:fillRect/>
          </a:stretch>
        </p:blipFill>
        <p:spPr>
          <a:xfrm>
            <a:off x="1985128" y="2958073"/>
            <a:ext cx="4629618" cy="3383981"/>
          </a:xfrm>
          <a:prstGeom prst="rect">
            <a:avLst/>
          </a:prstGeom>
        </p:spPr>
      </p:pic>
      <p:sp>
        <p:nvSpPr>
          <p:cNvPr id="2" name="Title 1">
            <a:extLst>
              <a:ext uri="{FF2B5EF4-FFF2-40B4-BE49-F238E27FC236}">
                <a16:creationId xmlns:a16="http://schemas.microsoft.com/office/drawing/2014/main" id="{C9134609-DD1A-4345-9257-92ED3982AEB9}"/>
              </a:ext>
            </a:extLst>
          </p:cNvPr>
          <p:cNvSpPr>
            <a:spLocks noGrp="1"/>
          </p:cNvSpPr>
          <p:nvPr>
            <p:ph type="title"/>
          </p:nvPr>
        </p:nvSpPr>
        <p:spPr/>
        <p:txBody>
          <a:bodyPr/>
          <a:lstStyle/>
          <a:p>
            <a:r>
              <a:rPr lang="en-US"/>
              <a:t>HI: Pump Submergence</a:t>
            </a:r>
          </a:p>
        </p:txBody>
      </p:sp>
      <p:sp>
        <p:nvSpPr>
          <p:cNvPr id="3" name="Content Placeholder 2">
            <a:extLst>
              <a:ext uri="{FF2B5EF4-FFF2-40B4-BE49-F238E27FC236}">
                <a16:creationId xmlns:a16="http://schemas.microsoft.com/office/drawing/2014/main" id="{43A53A6E-DE8B-4082-B9F6-E65BE435344A}"/>
              </a:ext>
            </a:extLst>
          </p:cNvPr>
          <p:cNvSpPr>
            <a:spLocks noGrp="1"/>
          </p:cNvSpPr>
          <p:nvPr>
            <p:ph idx="1"/>
          </p:nvPr>
        </p:nvSpPr>
        <p:spPr/>
        <p:txBody>
          <a:bodyPr/>
          <a:lstStyle/>
          <a:p>
            <a:r>
              <a:rPr lang="en-US"/>
              <a:t>ANSI/HI 9.8:</a:t>
            </a:r>
          </a:p>
          <a:p>
            <a:pPr lvl="1"/>
            <a:r>
              <a:rPr lang="en-US"/>
              <a:t>Rotodynamic Pumps for Pump Intake Design</a:t>
            </a:r>
          </a:p>
          <a:p>
            <a:pPr lvl="1"/>
            <a:r>
              <a:rPr lang="en-US"/>
              <a:t>Submergence relates to having adequate supply liquid depth to avoid vortices from forming and reaching the pump</a:t>
            </a:r>
          </a:p>
        </p:txBody>
      </p:sp>
      <p:pic>
        <p:nvPicPr>
          <p:cNvPr id="7" name="Picture 6">
            <a:extLst>
              <a:ext uri="{FF2B5EF4-FFF2-40B4-BE49-F238E27FC236}">
                <a16:creationId xmlns:a16="http://schemas.microsoft.com/office/drawing/2014/main" id="{35659532-933D-44E1-A61A-AE6513BAA389}"/>
              </a:ext>
            </a:extLst>
          </p:cNvPr>
          <p:cNvPicPr>
            <a:picLocks noChangeAspect="1"/>
          </p:cNvPicPr>
          <p:nvPr/>
        </p:nvPicPr>
        <p:blipFill>
          <a:blip r:embed="rId3"/>
          <a:stretch>
            <a:fillRect/>
          </a:stretch>
        </p:blipFill>
        <p:spPr>
          <a:xfrm>
            <a:off x="7340360" y="3200400"/>
            <a:ext cx="3046286" cy="2582090"/>
          </a:xfrm>
          <a:prstGeom prst="rect">
            <a:avLst/>
          </a:prstGeom>
        </p:spPr>
      </p:pic>
    </p:spTree>
    <p:extLst>
      <p:ext uri="{BB962C8B-B14F-4D97-AF65-F5344CB8AC3E}">
        <p14:creationId xmlns:p14="http://schemas.microsoft.com/office/powerpoint/2010/main" val="17972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ou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EEF8AE3-36AF-4D1C-97CD-D666D117E4C4}"/>
              </a:ext>
            </a:extLst>
          </p:cNvPr>
          <p:cNvPicPr>
            <a:picLocks noChangeAspect="1"/>
          </p:cNvPicPr>
          <p:nvPr/>
        </p:nvPicPr>
        <p:blipFill>
          <a:blip r:embed="rId2"/>
          <a:stretch>
            <a:fillRect/>
          </a:stretch>
        </p:blipFill>
        <p:spPr>
          <a:xfrm>
            <a:off x="4919924" y="1614154"/>
            <a:ext cx="5648943" cy="4772727"/>
          </a:xfrm>
          <a:prstGeom prst="rect">
            <a:avLst/>
          </a:prstGeom>
        </p:spPr>
      </p:pic>
      <p:sp>
        <p:nvSpPr>
          <p:cNvPr id="2" name="Title 1">
            <a:extLst>
              <a:ext uri="{FF2B5EF4-FFF2-40B4-BE49-F238E27FC236}">
                <a16:creationId xmlns:a16="http://schemas.microsoft.com/office/drawing/2014/main" id="{C9134609-DD1A-4345-9257-92ED3982AEB9}"/>
              </a:ext>
            </a:extLst>
          </p:cNvPr>
          <p:cNvSpPr>
            <a:spLocks noGrp="1"/>
          </p:cNvSpPr>
          <p:nvPr>
            <p:ph type="title"/>
          </p:nvPr>
        </p:nvSpPr>
        <p:spPr/>
        <p:txBody>
          <a:bodyPr/>
          <a:lstStyle/>
          <a:p>
            <a:r>
              <a:rPr lang="en-US"/>
              <a:t>HI: Pump Submergence (2)</a:t>
            </a:r>
          </a:p>
        </p:txBody>
      </p:sp>
      <p:sp>
        <p:nvSpPr>
          <p:cNvPr id="3" name="Content Placeholder 2">
            <a:extLst>
              <a:ext uri="{FF2B5EF4-FFF2-40B4-BE49-F238E27FC236}">
                <a16:creationId xmlns:a16="http://schemas.microsoft.com/office/drawing/2014/main" id="{43A53A6E-DE8B-4082-B9F6-E65BE435344A}"/>
              </a:ext>
            </a:extLst>
          </p:cNvPr>
          <p:cNvSpPr>
            <a:spLocks noGrp="1"/>
          </p:cNvSpPr>
          <p:nvPr>
            <p:ph idx="1"/>
          </p:nvPr>
        </p:nvSpPr>
        <p:spPr>
          <a:xfrm>
            <a:off x="838200" y="1727201"/>
            <a:ext cx="3809301" cy="4377192"/>
          </a:xfrm>
        </p:spPr>
        <p:txBody>
          <a:bodyPr/>
          <a:lstStyle/>
          <a:p>
            <a:r>
              <a:rPr lang="en-US" dirty="0"/>
              <a:t>AFT Fathom calculates pump submergence and the margin from the standard allowable</a:t>
            </a:r>
          </a:p>
        </p:txBody>
      </p:sp>
      <p:sp>
        <p:nvSpPr>
          <p:cNvPr id="10" name="Rectangle 9">
            <a:extLst>
              <a:ext uri="{FF2B5EF4-FFF2-40B4-BE49-F238E27FC236}">
                <a16:creationId xmlns:a16="http://schemas.microsoft.com/office/drawing/2014/main" id="{1AF6069A-D3AC-4645-80D4-F17505DFDDB9}"/>
              </a:ext>
            </a:extLst>
          </p:cNvPr>
          <p:cNvSpPr/>
          <p:nvPr/>
        </p:nvSpPr>
        <p:spPr>
          <a:xfrm>
            <a:off x="5552812" y="5014601"/>
            <a:ext cx="1274886" cy="7473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63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90">
                                          <p:stCondLst>
                                            <p:cond delay="0"/>
                                          </p:stCondLst>
                                        </p:cTn>
                                        <p:tgtEl>
                                          <p:spTgt spid="10"/>
                                        </p:tgtEl>
                                      </p:cBhvr>
                                    </p:animEffect>
                                    <p:anim calcmode="lin" valueType="num">
                                      <p:cBhvr>
                                        <p:cTn id="12"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7" dur="13">
                                          <p:stCondLst>
                                            <p:cond delay="325"/>
                                          </p:stCondLst>
                                        </p:cTn>
                                        <p:tgtEl>
                                          <p:spTgt spid="10"/>
                                        </p:tgtEl>
                                      </p:cBhvr>
                                      <p:to x="100000" y="60000"/>
                                    </p:animScale>
                                    <p:animScale>
                                      <p:cBhvr>
                                        <p:cTn id="18" dur="83" decel="50000">
                                          <p:stCondLst>
                                            <p:cond delay="338"/>
                                          </p:stCondLst>
                                        </p:cTn>
                                        <p:tgtEl>
                                          <p:spTgt spid="10"/>
                                        </p:tgtEl>
                                      </p:cBhvr>
                                      <p:to x="100000" y="100000"/>
                                    </p:animScale>
                                    <p:animScale>
                                      <p:cBhvr>
                                        <p:cTn id="19" dur="13">
                                          <p:stCondLst>
                                            <p:cond delay="656"/>
                                          </p:stCondLst>
                                        </p:cTn>
                                        <p:tgtEl>
                                          <p:spTgt spid="10"/>
                                        </p:tgtEl>
                                      </p:cBhvr>
                                      <p:to x="100000" y="80000"/>
                                    </p:animScale>
                                    <p:animScale>
                                      <p:cBhvr>
                                        <p:cTn id="20" dur="83" decel="50000">
                                          <p:stCondLst>
                                            <p:cond delay="669"/>
                                          </p:stCondLst>
                                        </p:cTn>
                                        <p:tgtEl>
                                          <p:spTgt spid="10"/>
                                        </p:tgtEl>
                                      </p:cBhvr>
                                      <p:to x="100000" y="100000"/>
                                    </p:animScale>
                                    <p:animScale>
                                      <p:cBhvr>
                                        <p:cTn id="21" dur="13">
                                          <p:stCondLst>
                                            <p:cond delay="821"/>
                                          </p:stCondLst>
                                        </p:cTn>
                                        <p:tgtEl>
                                          <p:spTgt spid="10"/>
                                        </p:tgtEl>
                                      </p:cBhvr>
                                      <p:to x="100000" y="90000"/>
                                    </p:animScale>
                                    <p:animScale>
                                      <p:cBhvr>
                                        <p:cTn id="22" dur="83" decel="50000">
                                          <p:stCondLst>
                                            <p:cond delay="834"/>
                                          </p:stCondLst>
                                        </p:cTn>
                                        <p:tgtEl>
                                          <p:spTgt spid="10"/>
                                        </p:tgtEl>
                                      </p:cBhvr>
                                      <p:to x="100000" y="100000"/>
                                    </p:animScale>
                                    <p:animScale>
                                      <p:cBhvr>
                                        <p:cTn id="23" dur="13">
                                          <p:stCondLst>
                                            <p:cond delay="904"/>
                                          </p:stCondLst>
                                        </p:cTn>
                                        <p:tgtEl>
                                          <p:spTgt spid="10"/>
                                        </p:tgtEl>
                                      </p:cBhvr>
                                      <p:to x="100000" y="95000"/>
                                    </p:animScale>
                                    <p:animScale>
                                      <p:cBhvr>
                                        <p:cTn id="24" dur="83" decel="50000">
                                          <p:stCondLst>
                                            <p:cond delay="917"/>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AAAF1E-1456-429B-AC42-B3BEA241E6C6}"/>
              </a:ext>
            </a:extLst>
          </p:cNvPr>
          <p:cNvPicPr>
            <a:picLocks noChangeAspect="1"/>
          </p:cNvPicPr>
          <p:nvPr/>
        </p:nvPicPr>
        <p:blipFill>
          <a:blip r:embed="rId3"/>
          <a:stretch>
            <a:fillRect/>
          </a:stretch>
        </p:blipFill>
        <p:spPr>
          <a:xfrm>
            <a:off x="2087780" y="1295400"/>
            <a:ext cx="8031680" cy="4829175"/>
          </a:xfrm>
          <a:prstGeom prst="rect">
            <a:avLst/>
          </a:prstGeom>
        </p:spPr>
      </p:pic>
      <p:sp>
        <p:nvSpPr>
          <p:cNvPr id="2" name="Title 1"/>
          <p:cNvSpPr>
            <a:spLocks noGrp="1"/>
          </p:cNvSpPr>
          <p:nvPr>
            <p:ph type="title"/>
          </p:nvPr>
        </p:nvSpPr>
        <p:spPr/>
        <p:txBody>
          <a:bodyPr/>
          <a:lstStyle/>
          <a:p>
            <a:r>
              <a:rPr lang="en-US"/>
              <a:t>U.S. DOE: Efficiency Standards for Pumps</a:t>
            </a:r>
          </a:p>
        </p:txBody>
      </p:sp>
      <p:sp>
        <p:nvSpPr>
          <p:cNvPr id="8" name="Rectangle 7"/>
          <p:cNvSpPr/>
          <p:nvPr/>
        </p:nvSpPr>
        <p:spPr>
          <a:xfrm>
            <a:off x="2066925" y="3196622"/>
            <a:ext cx="8001000" cy="1251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56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90">
                                          <p:stCondLst>
                                            <p:cond delay="0"/>
                                          </p:stCondLst>
                                        </p:cTn>
                                        <p:tgtEl>
                                          <p:spTgt spid="8"/>
                                        </p:tgtEl>
                                      </p:cBhvr>
                                    </p:animEffect>
                                    <p:anim calcmode="lin" valueType="num">
                                      <p:cBhvr>
                                        <p:cTn id="1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 dur="13">
                                          <p:stCondLst>
                                            <p:cond delay="325"/>
                                          </p:stCondLst>
                                        </p:cTn>
                                        <p:tgtEl>
                                          <p:spTgt spid="8"/>
                                        </p:tgtEl>
                                      </p:cBhvr>
                                      <p:to x="100000" y="60000"/>
                                    </p:animScale>
                                    <p:animScale>
                                      <p:cBhvr>
                                        <p:cTn id="18" dur="83" decel="50000">
                                          <p:stCondLst>
                                            <p:cond delay="338"/>
                                          </p:stCondLst>
                                        </p:cTn>
                                        <p:tgtEl>
                                          <p:spTgt spid="8"/>
                                        </p:tgtEl>
                                      </p:cBhvr>
                                      <p:to x="100000" y="100000"/>
                                    </p:animScale>
                                    <p:animScale>
                                      <p:cBhvr>
                                        <p:cTn id="19" dur="13">
                                          <p:stCondLst>
                                            <p:cond delay="656"/>
                                          </p:stCondLst>
                                        </p:cTn>
                                        <p:tgtEl>
                                          <p:spTgt spid="8"/>
                                        </p:tgtEl>
                                      </p:cBhvr>
                                      <p:to x="100000" y="80000"/>
                                    </p:animScale>
                                    <p:animScale>
                                      <p:cBhvr>
                                        <p:cTn id="20" dur="83" decel="50000">
                                          <p:stCondLst>
                                            <p:cond delay="669"/>
                                          </p:stCondLst>
                                        </p:cTn>
                                        <p:tgtEl>
                                          <p:spTgt spid="8"/>
                                        </p:tgtEl>
                                      </p:cBhvr>
                                      <p:to x="100000" y="100000"/>
                                    </p:animScale>
                                    <p:animScale>
                                      <p:cBhvr>
                                        <p:cTn id="21" dur="13">
                                          <p:stCondLst>
                                            <p:cond delay="821"/>
                                          </p:stCondLst>
                                        </p:cTn>
                                        <p:tgtEl>
                                          <p:spTgt spid="8"/>
                                        </p:tgtEl>
                                      </p:cBhvr>
                                      <p:to x="100000" y="90000"/>
                                    </p:animScale>
                                    <p:animScale>
                                      <p:cBhvr>
                                        <p:cTn id="22" dur="83" decel="50000">
                                          <p:stCondLst>
                                            <p:cond delay="834"/>
                                          </p:stCondLst>
                                        </p:cTn>
                                        <p:tgtEl>
                                          <p:spTgt spid="8"/>
                                        </p:tgtEl>
                                      </p:cBhvr>
                                      <p:to x="100000" y="100000"/>
                                    </p:animScale>
                                    <p:animScale>
                                      <p:cBhvr>
                                        <p:cTn id="23" dur="13">
                                          <p:stCondLst>
                                            <p:cond delay="904"/>
                                          </p:stCondLst>
                                        </p:cTn>
                                        <p:tgtEl>
                                          <p:spTgt spid="8"/>
                                        </p:tgtEl>
                                      </p:cBhvr>
                                      <p:to x="100000" y="95000"/>
                                    </p:animScale>
                                    <p:animScale>
                                      <p:cBhvr>
                                        <p:cTn id="24"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B9EABC-26FF-4FA3-AB6A-1871DAA040B8}"/>
              </a:ext>
            </a:extLst>
          </p:cNvPr>
          <p:cNvPicPr>
            <a:picLocks noChangeAspect="1"/>
          </p:cNvPicPr>
          <p:nvPr/>
        </p:nvPicPr>
        <p:blipFill>
          <a:blip r:embed="rId2"/>
          <a:stretch>
            <a:fillRect/>
          </a:stretch>
        </p:blipFill>
        <p:spPr>
          <a:xfrm>
            <a:off x="1215792" y="1467313"/>
            <a:ext cx="7715250" cy="4906108"/>
          </a:xfrm>
          <a:prstGeom prst="rect">
            <a:avLst/>
          </a:prstGeom>
          <a:ln>
            <a:solidFill>
              <a:schemeClr val="tx1"/>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BEFFE8CA-3E2E-497E-BF7F-1592DE313B00}"/>
              </a:ext>
            </a:extLst>
          </p:cNvPr>
          <p:cNvSpPr>
            <a:spLocks noGrp="1"/>
          </p:cNvSpPr>
          <p:nvPr>
            <p:ph type="title"/>
          </p:nvPr>
        </p:nvSpPr>
        <p:spPr/>
        <p:txBody>
          <a:bodyPr/>
          <a:lstStyle/>
          <a:p>
            <a:r>
              <a:rPr lang="en-US"/>
              <a:t>ASME Energy Standards Evolving</a:t>
            </a:r>
          </a:p>
        </p:txBody>
      </p:sp>
    </p:spTree>
    <p:extLst>
      <p:ext uri="{BB962C8B-B14F-4D97-AF65-F5344CB8AC3E}">
        <p14:creationId xmlns:p14="http://schemas.microsoft.com/office/powerpoint/2010/main" val="15413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D448C-6EA6-4227-99F0-71694A8E0224}"/>
              </a:ext>
            </a:extLst>
          </p:cNvPr>
          <p:cNvSpPr>
            <a:spLocks noGrp="1"/>
          </p:cNvSpPr>
          <p:nvPr>
            <p:ph type="title"/>
          </p:nvPr>
        </p:nvSpPr>
        <p:spPr/>
        <p:txBody>
          <a:bodyPr/>
          <a:lstStyle/>
          <a:p>
            <a:r>
              <a:rPr lang="en-US"/>
              <a:t>ASME Standards Related to AFT Software</a:t>
            </a:r>
          </a:p>
        </p:txBody>
      </p:sp>
      <p:pic>
        <p:nvPicPr>
          <p:cNvPr id="5" name="Picture 4">
            <a:extLst>
              <a:ext uri="{FF2B5EF4-FFF2-40B4-BE49-F238E27FC236}">
                <a16:creationId xmlns:a16="http://schemas.microsoft.com/office/drawing/2014/main" id="{999C7785-3FAE-48BF-958B-5962F1C7A8CE}"/>
              </a:ext>
            </a:extLst>
          </p:cNvPr>
          <p:cNvPicPr>
            <a:picLocks noChangeAspect="1"/>
          </p:cNvPicPr>
          <p:nvPr/>
        </p:nvPicPr>
        <p:blipFill>
          <a:blip r:embed="rId2"/>
          <a:stretch>
            <a:fillRect/>
          </a:stretch>
        </p:blipFill>
        <p:spPr>
          <a:xfrm>
            <a:off x="1790700" y="1700575"/>
            <a:ext cx="8477250" cy="3475900"/>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6E22F769-9F77-45A6-8AB3-B76DCCEF8E7B}"/>
              </a:ext>
            </a:extLst>
          </p:cNvPr>
          <p:cNvSpPr/>
          <p:nvPr/>
        </p:nvSpPr>
        <p:spPr>
          <a:xfrm>
            <a:off x="2381251" y="3053747"/>
            <a:ext cx="2771775" cy="1746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4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90">
                                          <p:stCondLst>
                                            <p:cond delay="0"/>
                                          </p:stCondLst>
                                        </p:cTn>
                                        <p:tgtEl>
                                          <p:spTgt spid="6"/>
                                        </p:tgtEl>
                                      </p:cBhvr>
                                    </p:animEffect>
                                    <p:anim calcmode="lin" valueType="num">
                                      <p:cBhvr>
                                        <p:cTn id="12"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7" dur="13">
                                          <p:stCondLst>
                                            <p:cond delay="325"/>
                                          </p:stCondLst>
                                        </p:cTn>
                                        <p:tgtEl>
                                          <p:spTgt spid="6"/>
                                        </p:tgtEl>
                                      </p:cBhvr>
                                      <p:to x="100000" y="60000"/>
                                    </p:animScale>
                                    <p:animScale>
                                      <p:cBhvr>
                                        <p:cTn id="18" dur="83" decel="50000">
                                          <p:stCondLst>
                                            <p:cond delay="338"/>
                                          </p:stCondLst>
                                        </p:cTn>
                                        <p:tgtEl>
                                          <p:spTgt spid="6"/>
                                        </p:tgtEl>
                                      </p:cBhvr>
                                      <p:to x="100000" y="100000"/>
                                    </p:animScale>
                                    <p:animScale>
                                      <p:cBhvr>
                                        <p:cTn id="19" dur="13">
                                          <p:stCondLst>
                                            <p:cond delay="656"/>
                                          </p:stCondLst>
                                        </p:cTn>
                                        <p:tgtEl>
                                          <p:spTgt spid="6"/>
                                        </p:tgtEl>
                                      </p:cBhvr>
                                      <p:to x="100000" y="80000"/>
                                    </p:animScale>
                                    <p:animScale>
                                      <p:cBhvr>
                                        <p:cTn id="20" dur="83" decel="50000">
                                          <p:stCondLst>
                                            <p:cond delay="669"/>
                                          </p:stCondLst>
                                        </p:cTn>
                                        <p:tgtEl>
                                          <p:spTgt spid="6"/>
                                        </p:tgtEl>
                                      </p:cBhvr>
                                      <p:to x="100000" y="100000"/>
                                    </p:animScale>
                                    <p:animScale>
                                      <p:cBhvr>
                                        <p:cTn id="21" dur="13">
                                          <p:stCondLst>
                                            <p:cond delay="821"/>
                                          </p:stCondLst>
                                        </p:cTn>
                                        <p:tgtEl>
                                          <p:spTgt spid="6"/>
                                        </p:tgtEl>
                                      </p:cBhvr>
                                      <p:to x="100000" y="90000"/>
                                    </p:animScale>
                                    <p:animScale>
                                      <p:cBhvr>
                                        <p:cTn id="22" dur="83" decel="50000">
                                          <p:stCondLst>
                                            <p:cond delay="834"/>
                                          </p:stCondLst>
                                        </p:cTn>
                                        <p:tgtEl>
                                          <p:spTgt spid="6"/>
                                        </p:tgtEl>
                                      </p:cBhvr>
                                      <p:to x="100000" y="100000"/>
                                    </p:animScale>
                                    <p:animScale>
                                      <p:cBhvr>
                                        <p:cTn id="23" dur="13">
                                          <p:stCondLst>
                                            <p:cond delay="904"/>
                                          </p:stCondLst>
                                        </p:cTn>
                                        <p:tgtEl>
                                          <p:spTgt spid="6"/>
                                        </p:tgtEl>
                                      </p:cBhvr>
                                      <p:to x="100000" y="95000"/>
                                    </p:animScale>
                                    <p:animScale>
                                      <p:cBhvr>
                                        <p:cTn id="24" dur="83" decel="50000">
                                          <p:stCondLst>
                                            <p:cond delay="917"/>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19BBC-2EF6-4629-87F5-B7739073B6C4}"/>
              </a:ext>
            </a:extLst>
          </p:cNvPr>
          <p:cNvPicPr>
            <a:picLocks noChangeAspect="1"/>
          </p:cNvPicPr>
          <p:nvPr/>
        </p:nvPicPr>
        <p:blipFill>
          <a:blip r:embed="rId3"/>
          <a:stretch>
            <a:fillRect/>
          </a:stretch>
        </p:blipFill>
        <p:spPr>
          <a:xfrm>
            <a:off x="3505199" y="1392827"/>
            <a:ext cx="4495802" cy="517597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a:t>Efficiency Standards for Pumps (2)</a:t>
            </a:r>
          </a:p>
        </p:txBody>
      </p:sp>
      <p:sp>
        <p:nvSpPr>
          <p:cNvPr id="8" name="Rectangle 7"/>
          <p:cNvSpPr/>
          <p:nvPr/>
        </p:nvSpPr>
        <p:spPr>
          <a:xfrm>
            <a:off x="3362325" y="2925422"/>
            <a:ext cx="4781549" cy="482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2C3689-9B71-4BFE-A4E9-BEABAC99770D}"/>
              </a:ext>
            </a:extLst>
          </p:cNvPr>
          <p:cNvSpPr/>
          <p:nvPr/>
        </p:nvSpPr>
        <p:spPr>
          <a:xfrm>
            <a:off x="3505199" y="3980815"/>
            <a:ext cx="1476375" cy="4825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763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90">
                                          <p:stCondLst>
                                            <p:cond delay="0"/>
                                          </p:stCondLst>
                                        </p:cTn>
                                        <p:tgtEl>
                                          <p:spTgt spid="8"/>
                                        </p:tgtEl>
                                      </p:cBhvr>
                                    </p:animEffect>
                                    <p:anim calcmode="lin" valueType="num">
                                      <p:cBhvr>
                                        <p:cTn id="1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 dur="13">
                                          <p:stCondLst>
                                            <p:cond delay="325"/>
                                          </p:stCondLst>
                                        </p:cTn>
                                        <p:tgtEl>
                                          <p:spTgt spid="8"/>
                                        </p:tgtEl>
                                      </p:cBhvr>
                                      <p:to x="100000" y="60000"/>
                                    </p:animScale>
                                    <p:animScale>
                                      <p:cBhvr>
                                        <p:cTn id="18" dur="83" decel="50000">
                                          <p:stCondLst>
                                            <p:cond delay="338"/>
                                          </p:stCondLst>
                                        </p:cTn>
                                        <p:tgtEl>
                                          <p:spTgt spid="8"/>
                                        </p:tgtEl>
                                      </p:cBhvr>
                                      <p:to x="100000" y="100000"/>
                                    </p:animScale>
                                    <p:animScale>
                                      <p:cBhvr>
                                        <p:cTn id="19" dur="13">
                                          <p:stCondLst>
                                            <p:cond delay="656"/>
                                          </p:stCondLst>
                                        </p:cTn>
                                        <p:tgtEl>
                                          <p:spTgt spid="8"/>
                                        </p:tgtEl>
                                      </p:cBhvr>
                                      <p:to x="100000" y="80000"/>
                                    </p:animScale>
                                    <p:animScale>
                                      <p:cBhvr>
                                        <p:cTn id="20" dur="83" decel="50000">
                                          <p:stCondLst>
                                            <p:cond delay="669"/>
                                          </p:stCondLst>
                                        </p:cTn>
                                        <p:tgtEl>
                                          <p:spTgt spid="8"/>
                                        </p:tgtEl>
                                      </p:cBhvr>
                                      <p:to x="100000" y="100000"/>
                                    </p:animScale>
                                    <p:animScale>
                                      <p:cBhvr>
                                        <p:cTn id="21" dur="13">
                                          <p:stCondLst>
                                            <p:cond delay="821"/>
                                          </p:stCondLst>
                                        </p:cTn>
                                        <p:tgtEl>
                                          <p:spTgt spid="8"/>
                                        </p:tgtEl>
                                      </p:cBhvr>
                                      <p:to x="100000" y="90000"/>
                                    </p:animScale>
                                    <p:animScale>
                                      <p:cBhvr>
                                        <p:cTn id="22" dur="83" decel="50000">
                                          <p:stCondLst>
                                            <p:cond delay="834"/>
                                          </p:stCondLst>
                                        </p:cTn>
                                        <p:tgtEl>
                                          <p:spTgt spid="8"/>
                                        </p:tgtEl>
                                      </p:cBhvr>
                                      <p:to x="100000" y="100000"/>
                                    </p:animScale>
                                    <p:animScale>
                                      <p:cBhvr>
                                        <p:cTn id="23" dur="13">
                                          <p:stCondLst>
                                            <p:cond delay="904"/>
                                          </p:stCondLst>
                                        </p:cTn>
                                        <p:tgtEl>
                                          <p:spTgt spid="8"/>
                                        </p:tgtEl>
                                      </p:cBhvr>
                                      <p:to x="100000" y="95000"/>
                                    </p:animScale>
                                    <p:animScale>
                                      <p:cBhvr>
                                        <p:cTn id="24" dur="83" decel="50000">
                                          <p:stCondLst>
                                            <p:cond delay="917"/>
                                          </p:stCondLst>
                                        </p:cTn>
                                        <p:tgtEl>
                                          <p:spTgt spid="8"/>
                                        </p:tgtEl>
                                      </p:cBhvr>
                                      <p:to x="100000" y="100000"/>
                                    </p:animScale>
                                  </p:childTnLst>
                                </p:cTn>
                              </p:par>
                            </p:childTnLst>
                          </p:cTn>
                        </p:par>
                        <p:par>
                          <p:cTn id="25" fill="hold">
                            <p:stCondLst>
                              <p:cond delay="1500"/>
                            </p:stCondLst>
                            <p:childTnLst>
                              <p:par>
                                <p:cTn id="26" presetID="26"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290">
                                          <p:stCondLst>
                                            <p:cond delay="0"/>
                                          </p:stCondLst>
                                        </p:cTn>
                                        <p:tgtEl>
                                          <p:spTgt spid="9"/>
                                        </p:tgtEl>
                                      </p:cBhvr>
                                    </p:animEffect>
                                    <p:anim calcmode="lin" valueType="num">
                                      <p:cBhvr>
                                        <p:cTn id="29"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4" dur="13">
                                          <p:stCondLst>
                                            <p:cond delay="325"/>
                                          </p:stCondLst>
                                        </p:cTn>
                                        <p:tgtEl>
                                          <p:spTgt spid="9"/>
                                        </p:tgtEl>
                                      </p:cBhvr>
                                      <p:to x="100000" y="60000"/>
                                    </p:animScale>
                                    <p:animScale>
                                      <p:cBhvr>
                                        <p:cTn id="35" dur="83" decel="50000">
                                          <p:stCondLst>
                                            <p:cond delay="338"/>
                                          </p:stCondLst>
                                        </p:cTn>
                                        <p:tgtEl>
                                          <p:spTgt spid="9"/>
                                        </p:tgtEl>
                                      </p:cBhvr>
                                      <p:to x="100000" y="100000"/>
                                    </p:animScale>
                                    <p:animScale>
                                      <p:cBhvr>
                                        <p:cTn id="36" dur="13">
                                          <p:stCondLst>
                                            <p:cond delay="656"/>
                                          </p:stCondLst>
                                        </p:cTn>
                                        <p:tgtEl>
                                          <p:spTgt spid="9"/>
                                        </p:tgtEl>
                                      </p:cBhvr>
                                      <p:to x="100000" y="80000"/>
                                    </p:animScale>
                                    <p:animScale>
                                      <p:cBhvr>
                                        <p:cTn id="37" dur="83" decel="50000">
                                          <p:stCondLst>
                                            <p:cond delay="669"/>
                                          </p:stCondLst>
                                        </p:cTn>
                                        <p:tgtEl>
                                          <p:spTgt spid="9"/>
                                        </p:tgtEl>
                                      </p:cBhvr>
                                      <p:to x="100000" y="100000"/>
                                    </p:animScale>
                                    <p:animScale>
                                      <p:cBhvr>
                                        <p:cTn id="38" dur="13">
                                          <p:stCondLst>
                                            <p:cond delay="821"/>
                                          </p:stCondLst>
                                        </p:cTn>
                                        <p:tgtEl>
                                          <p:spTgt spid="9"/>
                                        </p:tgtEl>
                                      </p:cBhvr>
                                      <p:to x="100000" y="90000"/>
                                    </p:animScale>
                                    <p:animScale>
                                      <p:cBhvr>
                                        <p:cTn id="39" dur="83" decel="50000">
                                          <p:stCondLst>
                                            <p:cond delay="834"/>
                                          </p:stCondLst>
                                        </p:cTn>
                                        <p:tgtEl>
                                          <p:spTgt spid="9"/>
                                        </p:tgtEl>
                                      </p:cBhvr>
                                      <p:to x="100000" y="100000"/>
                                    </p:animScale>
                                    <p:animScale>
                                      <p:cBhvr>
                                        <p:cTn id="40" dur="13">
                                          <p:stCondLst>
                                            <p:cond delay="904"/>
                                          </p:stCondLst>
                                        </p:cTn>
                                        <p:tgtEl>
                                          <p:spTgt spid="9"/>
                                        </p:tgtEl>
                                      </p:cBhvr>
                                      <p:to x="100000" y="95000"/>
                                    </p:animScale>
                                    <p:animScale>
                                      <p:cBhvr>
                                        <p:cTn id="41"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CA5F7A3-2D2D-4A35-A8D2-584FD672F154}"/>
              </a:ext>
            </a:extLst>
          </p:cNvPr>
          <p:cNvPicPr>
            <a:picLocks noChangeAspect="1"/>
          </p:cNvPicPr>
          <p:nvPr/>
        </p:nvPicPr>
        <p:blipFill>
          <a:blip r:embed="rId2"/>
          <a:stretch>
            <a:fillRect/>
          </a:stretch>
        </p:blipFill>
        <p:spPr>
          <a:xfrm>
            <a:off x="1552574" y="1422887"/>
            <a:ext cx="7086600" cy="497425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70E17CB-7C24-488B-843A-67C53A617A04}"/>
              </a:ext>
            </a:extLst>
          </p:cNvPr>
          <p:cNvSpPr>
            <a:spLocks noGrp="1"/>
          </p:cNvSpPr>
          <p:nvPr>
            <p:ph type="title"/>
          </p:nvPr>
        </p:nvSpPr>
        <p:spPr/>
        <p:txBody>
          <a:bodyPr/>
          <a:lstStyle/>
          <a:p>
            <a:r>
              <a:rPr lang="en-US"/>
              <a:t>ISO Pump Energy Standards from ASME</a:t>
            </a:r>
          </a:p>
        </p:txBody>
      </p:sp>
      <p:sp>
        <p:nvSpPr>
          <p:cNvPr id="6" name="Rectangle 5">
            <a:extLst>
              <a:ext uri="{FF2B5EF4-FFF2-40B4-BE49-F238E27FC236}">
                <a16:creationId xmlns:a16="http://schemas.microsoft.com/office/drawing/2014/main" id="{2BEE379D-C2D3-4F5D-B3AC-540BC75AE34E}"/>
              </a:ext>
            </a:extLst>
          </p:cNvPr>
          <p:cNvSpPr/>
          <p:nvPr/>
        </p:nvSpPr>
        <p:spPr>
          <a:xfrm>
            <a:off x="1714500" y="1609724"/>
            <a:ext cx="5324476" cy="790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117124-71F1-47C6-AC0A-EB1B29B7F506}"/>
              </a:ext>
            </a:extLst>
          </p:cNvPr>
          <p:cNvSpPr/>
          <p:nvPr/>
        </p:nvSpPr>
        <p:spPr>
          <a:xfrm>
            <a:off x="1828800" y="2800349"/>
            <a:ext cx="3810000" cy="7524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D9A9BD4-B298-4D0D-8B22-E4EE2BB2B91A}"/>
              </a:ext>
            </a:extLst>
          </p:cNvPr>
          <p:cNvPicPr>
            <a:picLocks noChangeAspect="1"/>
          </p:cNvPicPr>
          <p:nvPr/>
        </p:nvPicPr>
        <p:blipFill>
          <a:blip r:embed="rId3"/>
          <a:stretch>
            <a:fillRect/>
          </a:stretch>
        </p:blipFill>
        <p:spPr>
          <a:xfrm>
            <a:off x="4241295" y="3910012"/>
            <a:ext cx="6398131" cy="1176338"/>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10705039-005A-467A-8FF4-E64C601ED830}"/>
              </a:ext>
            </a:extLst>
          </p:cNvPr>
          <p:cNvSpPr/>
          <p:nvPr/>
        </p:nvSpPr>
        <p:spPr>
          <a:xfrm>
            <a:off x="5753101" y="4438650"/>
            <a:ext cx="3514725" cy="3429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02662A0-957B-4900-9408-354A4DC69BEC}"/>
              </a:ext>
            </a:extLst>
          </p:cNvPr>
          <p:cNvCxnSpPr>
            <a:cxnSpLocks/>
          </p:cNvCxnSpPr>
          <p:nvPr/>
        </p:nvCxnSpPr>
        <p:spPr>
          <a:xfrm>
            <a:off x="3981450" y="3562350"/>
            <a:ext cx="495300" cy="495300"/>
          </a:xfrm>
          <a:prstGeom prst="straightConnector1">
            <a:avLst/>
          </a:prstGeom>
          <a:ln>
            <a:solidFill>
              <a:srgbClr val="FF0000"/>
            </a:solidFill>
            <a:headEnd type="none"/>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866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500"/>
                                        <p:tgtEl>
                                          <p:spTgt spid="18"/>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90">
                                          <p:stCondLst>
                                            <p:cond delay="0"/>
                                          </p:stCondLst>
                                        </p:cTn>
                                        <p:tgtEl>
                                          <p:spTgt spid="6"/>
                                        </p:tgtEl>
                                      </p:cBhvr>
                                    </p:animEffect>
                                    <p:anim calcmode="lin" valueType="num">
                                      <p:cBhvr>
                                        <p:cTn id="12"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7" dur="13">
                                          <p:stCondLst>
                                            <p:cond delay="325"/>
                                          </p:stCondLst>
                                        </p:cTn>
                                        <p:tgtEl>
                                          <p:spTgt spid="6"/>
                                        </p:tgtEl>
                                      </p:cBhvr>
                                      <p:to x="100000" y="60000"/>
                                    </p:animScale>
                                    <p:animScale>
                                      <p:cBhvr>
                                        <p:cTn id="18" dur="83" decel="50000">
                                          <p:stCondLst>
                                            <p:cond delay="338"/>
                                          </p:stCondLst>
                                        </p:cTn>
                                        <p:tgtEl>
                                          <p:spTgt spid="6"/>
                                        </p:tgtEl>
                                      </p:cBhvr>
                                      <p:to x="100000" y="100000"/>
                                    </p:animScale>
                                    <p:animScale>
                                      <p:cBhvr>
                                        <p:cTn id="19" dur="13">
                                          <p:stCondLst>
                                            <p:cond delay="656"/>
                                          </p:stCondLst>
                                        </p:cTn>
                                        <p:tgtEl>
                                          <p:spTgt spid="6"/>
                                        </p:tgtEl>
                                      </p:cBhvr>
                                      <p:to x="100000" y="80000"/>
                                    </p:animScale>
                                    <p:animScale>
                                      <p:cBhvr>
                                        <p:cTn id="20" dur="83" decel="50000">
                                          <p:stCondLst>
                                            <p:cond delay="669"/>
                                          </p:stCondLst>
                                        </p:cTn>
                                        <p:tgtEl>
                                          <p:spTgt spid="6"/>
                                        </p:tgtEl>
                                      </p:cBhvr>
                                      <p:to x="100000" y="100000"/>
                                    </p:animScale>
                                    <p:animScale>
                                      <p:cBhvr>
                                        <p:cTn id="21" dur="13">
                                          <p:stCondLst>
                                            <p:cond delay="821"/>
                                          </p:stCondLst>
                                        </p:cTn>
                                        <p:tgtEl>
                                          <p:spTgt spid="6"/>
                                        </p:tgtEl>
                                      </p:cBhvr>
                                      <p:to x="100000" y="90000"/>
                                    </p:animScale>
                                    <p:animScale>
                                      <p:cBhvr>
                                        <p:cTn id="22" dur="83" decel="50000">
                                          <p:stCondLst>
                                            <p:cond delay="834"/>
                                          </p:stCondLst>
                                        </p:cTn>
                                        <p:tgtEl>
                                          <p:spTgt spid="6"/>
                                        </p:tgtEl>
                                      </p:cBhvr>
                                      <p:to x="100000" y="100000"/>
                                    </p:animScale>
                                    <p:animScale>
                                      <p:cBhvr>
                                        <p:cTn id="23" dur="13">
                                          <p:stCondLst>
                                            <p:cond delay="904"/>
                                          </p:stCondLst>
                                        </p:cTn>
                                        <p:tgtEl>
                                          <p:spTgt spid="6"/>
                                        </p:tgtEl>
                                      </p:cBhvr>
                                      <p:to x="100000" y="95000"/>
                                    </p:animScale>
                                    <p:animScale>
                                      <p:cBhvr>
                                        <p:cTn id="24" dur="83" decel="50000">
                                          <p:stCondLst>
                                            <p:cond delay="917"/>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290">
                                          <p:stCondLst>
                                            <p:cond delay="0"/>
                                          </p:stCondLst>
                                        </p:cTn>
                                        <p:tgtEl>
                                          <p:spTgt spid="9"/>
                                        </p:tgtEl>
                                      </p:cBhvr>
                                    </p:animEffect>
                                    <p:anim calcmode="lin" valueType="num">
                                      <p:cBhvr>
                                        <p:cTn id="30"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5" dur="13">
                                          <p:stCondLst>
                                            <p:cond delay="325"/>
                                          </p:stCondLst>
                                        </p:cTn>
                                        <p:tgtEl>
                                          <p:spTgt spid="9"/>
                                        </p:tgtEl>
                                      </p:cBhvr>
                                      <p:to x="100000" y="60000"/>
                                    </p:animScale>
                                    <p:animScale>
                                      <p:cBhvr>
                                        <p:cTn id="36" dur="83" decel="50000">
                                          <p:stCondLst>
                                            <p:cond delay="338"/>
                                          </p:stCondLst>
                                        </p:cTn>
                                        <p:tgtEl>
                                          <p:spTgt spid="9"/>
                                        </p:tgtEl>
                                      </p:cBhvr>
                                      <p:to x="100000" y="100000"/>
                                    </p:animScale>
                                    <p:animScale>
                                      <p:cBhvr>
                                        <p:cTn id="37" dur="13">
                                          <p:stCondLst>
                                            <p:cond delay="656"/>
                                          </p:stCondLst>
                                        </p:cTn>
                                        <p:tgtEl>
                                          <p:spTgt spid="9"/>
                                        </p:tgtEl>
                                      </p:cBhvr>
                                      <p:to x="100000" y="80000"/>
                                    </p:animScale>
                                    <p:animScale>
                                      <p:cBhvr>
                                        <p:cTn id="38" dur="83" decel="50000">
                                          <p:stCondLst>
                                            <p:cond delay="669"/>
                                          </p:stCondLst>
                                        </p:cTn>
                                        <p:tgtEl>
                                          <p:spTgt spid="9"/>
                                        </p:tgtEl>
                                      </p:cBhvr>
                                      <p:to x="100000" y="100000"/>
                                    </p:animScale>
                                    <p:animScale>
                                      <p:cBhvr>
                                        <p:cTn id="39" dur="13">
                                          <p:stCondLst>
                                            <p:cond delay="821"/>
                                          </p:stCondLst>
                                        </p:cTn>
                                        <p:tgtEl>
                                          <p:spTgt spid="9"/>
                                        </p:tgtEl>
                                      </p:cBhvr>
                                      <p:to x="100000" y="90000"/>
                                    </p:animScale>
                                    <p:animScale>
                                      <p:cBhvr>
                                        <p:cTn id="40" dur="83" decel="50000">
                                          <p:stCondLst>
                                            <p:cond delay="834"/>
                                          </p:stCondLst>
                                        </p:cTn>
                                        <p:tgtEl>
                                          <p:spTgt spid="9"/>
                                        </p:tgtEl>
                                      </p:cBhvr>
                                      <p:to x="100000" y="100000"/>
                                    </p:animScale>
                                    <p:animScale>
                                      <p:cBhvr>
                                        <p:cTn id="41" dur="13">
                                          <p:stCondLst>
                                            <p:cond delay="904"/>
                                          </p:stCondLst>
                                        </p:cTn>
                                        <p:tgtEl>
                                          <p:spTgt spid="9"/>
                                        </p:tgtEl>
                                      </p:cBhvr>
                                      <p:to x="100000" y="95000"/>
                                    </p:animScale>
                                    <p:animScale>
                                      <p:cBhvr>
                                        <p:cTn id="42" dur="83" decel="50000">
                                          <p:stCondLst>
                                            <p:cond delay="917"/>
                                          </p:stCondLst>
                                        </p:cTn>
                                        <p:tgtEl>
                                          <p:spTgt spid="9"/>
                                        </p:tgtEl>
                                      </p:cBhvr>
                                      <p:to x="100000" y="100000"/>
                                    </p:animScale>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p:stCondLst>
                              <p:cond delay="1500"/>
                            </p:stCondLst>
                            <p:childTnLst>
                              <p:par>
                                <p:cTn id="48" presetID="4" presetClass="entr" presetSubtype="32"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ox(out)">
                                      <p:cBhvr>
                                        <p:cTn id="50" dur="500"/>
                                        <p:tgtEl>
                                          <p:spTgt spid="10"/>
                                        </p:tgtEl>
                                      </p:cBhvr>
                                    </p:animEffect>
                                  </p:childTnLst>
                                </p:cTn>
                              </p:par>
                            </p:childTnLst>
                          </p:cTn>
                        </p:par>
                        <p:par>
                          <p:cTn id="51" fill="hold">
                            <p:stCondLst>
                              <p:cond delay="2000"/>
                            </p:stCondLst>
                            <p:childTnLst>
                              <p:par>
                                <p:cTn id="52" presetID="26" presetClass="entr" presetSubtype="0"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down)">
                                      <p:cBhvr>
                                        <p:cTn id="54" dur="290">
                                          <p:stCondLst>
                                            <p:cond delay="0"/>
                                          </p:stCondLst>
                                        </p:cTn>
                                        <p:tgtEl>
                                          <p:spTgt spid="11"/>
                                        </p:tgtEl>
                                      </p:cBhvr>
                                    </p:animEffect>
                                    <p:anim calcmode="lin" valueType="num">
                                      <p:cBhvr>
                                        <p:cTn id="55"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60" dur="13">
                                          <p:stCondLst>
                                            <p:cond delay="325"/>
                                          </p:stCondLst>
                                        </p:cTn>
                                        <p:tgtEl>
                                          <p:spTgt spid="11"/>
                                        </p:tgtEl>
                                      </p:cBhvr>
                                      <p:to x="100000" y="60000"/>
                                    </p:animScale>
                                    <p:animScale>
                                      <p:cBhvr>
                                        <p:cTn id="61" dur="83" decel="50000">
                                          <p:stCondLst>
                                            <p:cond delay="338"/>
                                          </p:stCondLst>
                                        </p:cTn>
                                        <p:tgtEl>
                                          <p:spTgt spid="11"/>
                                        </p:tgtEl>
                                      </p:cBhvr>
                                      <p:to x="100000" y="100000"/>
                                    </p:animScale>
                                    <p:animScale>
                                      <p:cBhvr>
                                        <p:cTn id="62" dur="13">
                                          <p:stCondLst>
                                            <p:cond delay="656"/>
                                          </p:stCondLst>
                                        </p:cTn>
                                        <p:tgtEl>
                                          <p:spTgt spid="11"/>
                                        </p:tgtEl>
                                      </p:cBhvr>
                                      <p:to x="100000" y="80000"/>
                                    </p:animScale>
                                    <p:animScale>
                                      <p:cBhvr>
                                        <p:cTn id="63" dur="83" decel="50000">
                                          <p:stCondLst>
                                            <p:cond delay="669"/>
                                          </p:stCondLst>
                                        </p:cTn>
                                        <p:tgtEl>
                                          <p:spTgt spid="11"/>
                                        </p:tgtEl>
                                      </p:cBhvr>
                                      <p:to x="100000" y="100000"/>
                                    </p:animScale>
                                    <p:animScale>
                                      <p:cBhvr>
                                        <p:cTn id="64" dur="13">
                                          <p:stCondLst>
                                            <p:cond delay="821"/>
                                          </p:stCondLst>
                                        </p:cTn>
                                        <p:tgtEl>
                                          <p:spTgt spid="11"/>
                                        </p:tgtEl>
                                      </p:cBhvr>
                                      <p:to x="100000" y="90000"/>
                                    </p:animScale>
                                    <p:animScale>
                                      <p:cBhvr>
                                        <p:cTn id="65" dur="83" decel="50000">
                                          <p:stCondLst>
                                            <p:cond delay="834"/>
                                          </p:stCondLst>
                                        </p:cTn>
                                        <p:tgtEl>
                                          <p:spTgt spid="11"/>
                                        </p:tgtEl>
                                      </p:cBhvr>
                                      <p:to x="100000" y="100000"/>
                                    </p:animScale>
                                    <p:animScale>
                                      <p:cBhvr>
                                        <p:cTn id="66" dur="13">
                                          <p:stCondLst>
                                            <p:cond delay="904"/>
                                          </p:stCondLst>
                                        </p:cTn>
                                        <p:tgtEl>
                                          <p:spTgt spid="11"/>
                                        </p:tgtEl>
                                      </p:cBhvr>
                                      <p:to x="100000" y="95000"/>
                                    </p:animScale>
                                    <p:animScale>
                                      <p:cBhvr>
                                        <p:cTn id="67" dur="83" decel="50000">
                                          <p:stCondLst>
                                            <p:cond delay="917"/>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2AC8F5-00F8-4371-B87F-539DC283377D}"/>
              </a:ext>
            </a:extLst>
          </p:cNvPr>
          <p:cNvSpPr>
            <a:spLocks noGrp="1"/>
          </p:cNvSpPr>
          <p:nvPr>
            <p:ph type="title"/>
          </p:nvPr>
        </p:nvSpPr>
        <p:spPr/>
        <p:txBody>
          <a:bodyPr/>
          <a:lstStyle/>
          <a:p>
            <a:r>
              <a:rPr lang="en-US"/>
              <a:t>Summary of Standards</a:t>
            </a:r>
          </a:p>
        </p:txBody>
      </p:sp>
      <p:sp>
        <p:nvSpPr>
          <p:cNvPr id="7" name="Content Placeholder 6">
            <a:extLst>
              <a:ext uri="{FF2B5EF4-FFF2-40B4-BE49-F238E27FC236}">
                <a16:creationId xmlns:a16="http://schemas.microsoft.com/office/drawing/2014/main" id="{0C33378E-4418-476C-8650-CC15DBD9F477}"/>
              </a:ext>
            </a:extLst>
          </p:cNvPr>
          <p:cNvSpPr>
            <a:spLocks noGrp="1"/>
          </p:cNvSpPr>
          <p:nvPr>
            <p:ph idx="1"/>
          </p:nvPr>
        </p:nvSpPr>
        <p:spPr/>
        <p:txBody>
          <a:bodyPr/>
          <a:lstStyle/>
          <a:p>
            <a:r>
              <a:rPr lang="en-US" u="sng"/>
              <a:t>API and HI</a:t>
            </a:r>
            <a:r>
              <a:rPr lang="en-US"/>
              <a:t> Pump Preferred Operating Range</a:t>
            </a:r>
          </a:p>
          <a:p>
            <a:r>
              <a:rPr lang="en-US" u="sng"/>
              <a:t>NFPA</a:t>
            </a:r>
            <a:r>
              <a:rPr lang="en-US"/>
              <a:t> Fire System Calculations</a:t>
            </a:r>
          </a:p>
          <a:p>
            <a:r>
              <a:rPr lang="en-US" u="sng"/>
              <a:t>ASME</a:t>
            </a:r>
            <a:r>
              <a:rPr lang="en-US"/>
              <a:t> Surge Analysis and Allowable Pressure</a:t>
            </a:r>
          </a:p>
          <a:p>
            <a:r>
              <a:rPr lang="en-US" u="sng"/>
              <a:t>ASME</a:t>
            </a:r>
            <a:r>
              <a:rPr lang="en-US"/>
              <a:t> Surge Forces</a:t>
            </a:r>
          </a:p>
          <a:p>
            <a:r>
              <a:rPr lang="en-US" u="sng"/>
              <a:t>NFPA</a:t>
            </a:r>
            <a:r>
              <a:rPr lang="en-US"/>
              <a:t> Dust Collection</a:t>
            </a:r>
          </a:p>
          <a:p>
            <a:r>
              <a:rPr lang="en-US" u="sng"/>
              <a:t>ASTM</a:t>
            </a:r>
            <a:r>
              <a:rPr lang="en-US"/>
              <a:t> Surface Temperature Allowables</a:t>
            </a:r>
          </a:p>
          <a:p>
            <a:r>
              <a:rPr lang="en-US" u="sng"/>
              <a:t>ASME, API and ISO</a:t>
            </a:r>
            <a:r>
              <a:rPr lang="en-US"/>
              <a:t> Gas Relief System Piping</a:t>
            </a:r>
          </a:p>
          <a:p>
            <a:endParaRPr lang="en-US"/>
          </a:p>
          <a:p>
            <a:endParaRPr lang="en-US"/>
          </a:p>
        </p:txBody>
      </p:sp>
      <p:sp>
        <p:nvSpPr>
          <p:cNvPr id="8" name="Content Placeholder 7">
            <a:extLst>
              <a:ext uri="{FF2B5EF4-FFF2-40B4-BE49-F238E27FC236}">
                <a16:creationId xmlns:a16="http://schemas.microsoft.com/office/drawing/2014/main" id="{4D26D0A4-D018-4184-8B29-CE90D3475D38}"/>
              </a:ext>
            </a:extLst>
          </p:cNvPr>
          <p:cNvSpPr>
            <a:spLocks noGrp="1"/>
          </p:cNvSpPr>
          <p:nvPr>
            <p:ph sz="half" idx="4294967295"/>
          </p:nvPr>
        </p:nvSpPr>
        <p:spPr>
          <a:xfrm>
            <a:off x="7994650" y="1600200"/>
            <a:ext cx="4197350" cy="4525963"/>
          </a:xfrm>
        </p:spPr>
        <p:txBody>
          <a:bodyPr/>
          <a:lstStyle/>
          <a:p>
            <a:r>
              <a:rPr lang="en-US" u="sng"/>
              <a:t>API</a:t>
            </a:r>
            <a:r>
              <a:rPr lang="en-US"/>
              <a:t> Pump Pulsation Pressures</a:t>
            </a:r>
          </a:p>
          <a:p>
            <a:r>
              <a:rPr lang="en-US" u="sng"/>
              <a:t>API</a:t>
            </a:r>
            <a:r>
              <a:rPr lang="en-US"/>
              <a:t> Compressor Pulsation Pressures</a:t>
            </a:r>
          </a:p>
          <a:p>
            <a:r>
              <a:rPr lang="en-US" u="sng"/>
              <a:t>ANSI/HI</a:t>
            </a:r>
            <a:r>
              <a:rPr lang="en-US"/>
              <a:t> Pump Viscosity Corrections</a:t>
            </a:r>
          </a:p>
          <a:p>
            <a:r>
              <a:rPr lang="en-US" u="sng"/>
              <a:t>ANSI/HI</a:t>
            </a:r>
            <a:r>
              <a:rPr lang="en-US"/>
              <a:t> Slurry Pump De-Rating</a:t>
            </a:r>
          </a:p>
          <a:p>
            <a:r>
              <a:rPr lang="en-US" u="sng"/>
              <a:t>ANSI/HI </a:t>
            </a:r>
            <a:r>
              <a:rPr lang="en-US"/>
              <a:t>Pump Submergence</a:t>
            </a:r>
          </a:p>
          <a:p>
            <a:r>
              <a:rPr lang="en-US" u="sng"/>
              <a:t>ASME/ISO</a:t>
            </a:r>
            <a:r>
              <a:rPr lang="en-US"/>
              <a:t> Energy Standards</a:t>
            </a:r>
          </a:p>
          <a:p>
            <a:endParaRPr lang="en-US"/>
          </a:p>
        </p:txBody>
      </p:sp>
    </p:spTree>
    <p:extLst>
      <p:ext uri="{BB962C8B-B14F-4D97-AF65-F5344CB8AC3E}">
        <p14:creationId xmlns:p14="http://schemas.microsoft.com/office/powerpoint/2010/main" val="67644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and HI: Pump Operating Range</a:t>
            </a:r>
            <a:endParaRPr lang="es-VE" dirty="0"/>
          </a:p>
        </p:txBody>
      </p:sp>
      <p:sp>
        <p:nvSpPr>
          <p:cNvPr id="3" name="Content Placeholder 2"/>
          <p:cNvSpPr>
            <a:spLocks noGrp="1"/>
          </p:cNvSpPr>
          <p:nvPr>
            <p:ph idx="1"/>
          </p:nvPr>
        </p:nvSpPr>
        <p:spPr/>
        <p:txBody>
          <a:bodyPr/>
          <a:lstStyle/>
          <a:p>
            <a:r>
              <a:rPr lang="es-MX" dirty="0"/>
              <a:t>POR</a:t>
            </a:r>
          </a:p>
          <a:p>
            <a:pPr lvl="1"/>
            <a:r>
              <a:rPr lang="es-MX" dirty="0"/>
              <a:t>Preferred </a:t>
            </a:r>
            <a:r>
              <a:rPr lang="es-MX" dirty="0" err="1"/>
              <a:t>Operating</a:t>
            </a:r>
            <a:r>
              <a:rPr lang="es-MX"/>
              <a:t> Range </a:t>
            </a:r>
          </a:p>
          <a:p>
            <a:pPr lvl="1"/>
            <a:r>
              <a:rPr lang="es-MX"/>
              <a:t>Tighter range</a:t>
            </a:r>
          </a:p>
          <a:p>
            <a:r>
              <a:rPr lang="es-MX"/>
              <a:t>AOR</a:t>
            </a:r>
          </a:p>
          <a:p>
            <a:pPr lvl="1"/>
            <a:r>
              <a:rPr lang="es-MX"/>
              <a:t>Allowable Operating Range</a:t>
            </a:r>
          </a:p>
          <a:p>
            <a:pPr lvl="1"/>
            <a:r>
              <a:rPr lang="es-MX"/>
              <a:t>Looser range</a:t>
            </a:r>
            <a:endParaRPr lang="en-US"/>
          </a:p>
          <a:p>
            <a:r>
              <a:rPr lang="en-US"/>
              <a:t>Proximity of  the pump operating point to the pump Best Efficiency Point (BEP) is important to:</a:t>
            </a:r>
          </a:p>
          <a:p>
            <a:pPr lvl="1"/>
            <a:r>
              <a:rPr lang="en-US"/>
              <a:t>Reduce pump vibration</a:t>
            </a:r>
          </a:p>
          <a:p>
            <a:pPr lvl="1"/>
            <a:r>
              <a:rPr lang="en-US"/>
              <a:t>Reduce energy consumption</a:t>
            </a:r>
          </a:p>
          <a:p>
            <a:pPr lvl="1"/>
            <a:r>
              <a:rPr lang="en-US"/>
              <a:t>Reduce maintenance costs</a:t>
            </a:r>
          </a:p>
        </p:txBody>
      </p:sp>
    </p:spTree>
    <p:extLst>
      <p:ext uri="{BB962C8B-B14F-4D97-AF65-F5344CB8AC3E}">
        <p14:creationId xmlns:p14="http://schemas.microsoft.com/office/powerpoint/2010/main" val="392466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 Oversizing Your Pump (5)</a:t>
            </a:r>
          </a:p>
        </p:txBody>
      </p:sp>
      <p:pic>
        <p:nvPicPr>
          <p:cNvPr id="20" name="Picture 19">
            <a:extLst>
              <a:ext uri="{FF2B5EF4-FFF2-40B4-BE49-F238E27FC236}">
                <a16:creationId xmlns:a16="http://schemas.microsoft.com/office/drawing/2014/main" id="{EA6596C2-2679-4FD1-9975-D0E9B1C68BAD}"/>
              </a:ext>
            </a:extLst>
          </p:cNvPr>
          <p:cNvPicPr>
            <a:picLocks noChangeAspect="1"/>
          </p:cNvPicPr>
          <p:nvPr/>
        </p:nvPicPr>
        <p:blipFill>
          <a:blip r:embed="rId2"/>
          <a:stretch>
            <a:fillRect/>
          </a:stretch>
        </p:blipFill>
        <p:spPr>
          <a:xfrm>
            <a:off x="898532" y="1366239"/>
            <a:ext cx="8050569" cy="4857258"/>
          </a:xfrm>
          <a:prstGeom prst="rect">
            <a:avLst/>
          </a:prstGeom>
        </p:spPr>
      </p:pic>
      <p:sp>
        <p:nvSpPr>
          <p:cNvPr id="3" name="Slide Number Placeholder 2">
            <a:extLst>
              <a:ext uri="{FF2B5EF4-FFF2-40B4-BE49-F238E27FC236}">
                <a16:creationId xmlns:a16="http://schemas.microsoft.com/office/drawing/2014/main" id="{3476B3D2-5941-45D9-BA99-6CB8EE258990}"/>
              </a:ext>
            </a:extLst>
          </p:cNvPr>
          <p:cNvSpPr>
            <a:spLocks noGrp="1"/>
          </p:cNvSpPr>
          <p:nvPr>
            <p:ph type="sldNum" sz="quarter" idx="4"/>
          </p:nvPr>
        </p:nvSpPr>
        <p:spPr>
          <a:xfrm>
            <a:off x="9822516" y="6325312"/>
            <a:ext cx="91192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E20075F-D673-4466-922C-DBB25FDC355C}" type="slidenum">
              <a:rPr lang="en-US" smtClean="0"/>
              <a:pPr/>
              <a:t>5</a:t>
            </a:fld>
            <a:endParaRPr lang="en-US" dirty="0"/>
          </a:p>
        </p:txBody>
      </p:sp>
    </p:spTree>
    <p:extLst>
      <p:ext uri="{BB962C8B-B14F-4D97-AF65-F5344CB8AC3E}">
        <p14:creationId xmlns:p14="http://schemas.microsoft.com/office/powerpoint/2010/main" val="4955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API and HI: Pump Operating Range (2)</a:t>
            </a:r>
            <a:endParaRPr lang="es-VE"/>
          </a:p>
        </p:txBody>
      </p:sp>
      <p:sp>
        <p:nvSpPr>
          <p:cNvPr id="3" name="Content Placeholder 2"/>
          <p:cNvSpPr>
            <a:spLocks noGrp="1"/>
          </p:cNvSpPr>
          <p:nvPr>
            <p:ph idx="1"/>
          </p:nvPr>
        </p:nvSpPr>
        <p:spPr/>
        <p:txBody>
          <a:bodyPr/>
          <a:lstStyle/>
          <a:p>
            <a:r>
              <a:rPr lang="en-US" dirty="0"/>
              <a:t>AFT products will report how close the pump is operating to the BEP</a:t>
            </a:r>
          </a:p>
          <a:p>
            <a:r>
              <a:rPr lang="en-US" dirty="0"/>
              <a:t>These standards are recommended guidelines and </a:t>
            </a:r>
            <a:r>
              <a:rPr lang="en-US" b="1" dirty="0"/>
              <a:t>not mandatory</a:t>
            </a:r>
          </a:p>
          <a:p>
            <a:r>
              <a:rPr lang="en-US" dirty="0"/>
              <a:t>API 610</a:t>
            </a:r>
          </a:p>
          <a:p>
            <a:pPr lvl="1"/>
            <a:r>
              <a:rPr lang="es-MX" dirty="0" err="1"/>
              <a:t>Centrifugal</a:t>
            </a:r>
            <a:r>
              <a:rPr lang="es-MX" dirty="0"/>
              <a:t> </a:t>
            </a:r>
            <a:r>
              <a:rPr lang="es-MX" dirty="0" err="1"/>
              <a:t>Pumps</a:t>
            </a:r>
            <a:r>
              <a:rPr lang="es-MX" dirty="0"/>
              <a:t> </a:t>
            </a:r>
            <a:r>
              <a:rPr lang="es-MX" dirty="0" err="1"/>
              <a:t>for</a:t>
            </a:r>
            <a:r>
              <a:rPr lang="es-MX" dirty="0"/>
              <a:t> </a:t>
            </a:r>
            <a:r>
              <a:rPr lang="es-MX" dirty="0" err="1"/>
              <a:t>Petroleum</a:t>
            </a:r>
            <a:r>
              <a:rPr lang="es-MX" dirty="0"/>
              <a:t>, </a:t>
            </a:r>
            <a:r>
              <a:rPr lang="es-MX" dirty="0" err="1"/>
              <a:t>Petrochemical</a:t>
            </a:r>
            <a:r>
              <a:rPr lang="es-MX" dirty="0"/>
              <a:t> and Natural Gas Industries</a:t>
            </a:r>
          </a:p>
          <a:p>
            <a:r>
              <a:rPr lang="es-MX" dirty="0"/>
              <a:t>ANSI/HI 9.6.3-2017</a:t>
            </a:r>
          </a:p>
          <a:p>
            <a:pPr lvl="1"/>
            <a:r>
              <a:rPr lang="es-MX" dirty="0" err="1"/>
              <a:t>Guideline</a:t>
            </a:r>
            <a:r>
              <a:rPr lang="es-MX" dirty="0"/>
              <a:t> </a:t>
            </a:r>
            <a:r>
              <a:rPr lang="es-MX" dirty="0" err="1"/>
              <a:t>for</a:t>
            </a:r>
            <a:r>
              <a:rPr lang="es-MX" dirty="0"/>
              <a:t> </a:t>
            </a:r>
            <a:r>
              <a:rPr lang="es-MX" dirty="0" err="1"/>
              <a:t>Operating</a:t>
            </a:r>
            <a:r>
              <a:rPr lang="es-MX" dirty="0"/>
              <a:t> </a:t>
            </a:r>
            <a:r>
              <a:rPr lang="es-MX" dirty="0" err="1"/>
              <a:t>Regions</a:t>
            </a:r>
            <a:endParaRPr lang="es-MX" dirty="0"/>
          </a:p>
          <a:p>
            <a:endParaRPr lang="es-MX" dirty="0"/>
          </a:p>
          <a:p>
            <a:pPr lvl="1"/>
            <a:endParaRPr lang="en-US" dirty="0"/>
          </a:p>
        </p:txBody>
      </p:sp>
    </p:spTree>
    <p:extLst>
      <p:ext uri="{BB962C8B-B14F-4D97-AF65-F5344CB8AC3E}">
        <p14:creationId xmlns:p14="http://schemas.microsoft.com/office/powerpoint/2010/main" val="101039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F2B790-1AD3-473E-AD6E-0F1180923D45}"/>
              </a:ext>
            </a:extLst>
          </p:cNvPr>
          <p:cNvPicPr/>
          <p:nvPr/>
        </p:nvPicPr>
        <p:blipFill>
          <a:blip r:embed="rId3"/>
          <a:stretch>
            <a:fillRect/>
          </a:stretch>
        </p:blipFill>
        <p:spPr>
          <a:xfrm>
            <a:off x="2256693" y="905608"/>
            <a:ext cx="5562600" cy="5481983"/>
          </a:xfrm>
          <a:prstGeom prst="rect">
            <a:avLst/>
          </a:prstGeom>
        </p:spPr>
      </p:pic>
      <p:sp>
        <p:nvSpPr>
          <p:cNvPr id="2" name="Title 1"/>
          <p:cNvSpPr>
            <a:spLocks noGrp="1"/>
          </p:cNvSpPr>
          <p:nvPr>
            <p:ph type="title"/>
          </p:nvPr>
        </p:nvSpPr>
        <p:spPr/>
        <p:txBody>
          <a:bodyPr/>
          <a:lstStyle/>
          <a:p>
            <a:r>
              <a:rPr lang="en-US"/>
              <a:t>API and HI: Pump Operating Range (3)</a:t>
            </a:r>
            <a:endParaRPr lang="es-VE"/>
          </a:p>
        </p:txBody>
      </p:sp>
      <p:sp>
        <p:nvSpPr>
          <p:cNvPr id="9" name="Rectangle 8">
            <a:extLst>
              <a:ext uri="{FF2B5EF4-FFF2-40B4-BE49-F238E27FC236}">
                <a16:creationId xmlns:a16="http://schemas.microsoft.com/office/drawing/2014/main" id="{B30FF23B-F046-4B0F-A9C6-E2FD3C7BEB44}"/>
              </a:ext>
            </a:extLst>
          </p:cNvPr>
          <p:cNvSpPr/>
          <p:nvPr/>
        </p:nvSpPr>
        <p:spPr>
          <a:xfrm>
            <a:off x="897623" y="798284"/>
            <a:ext cx="729842" cy="4592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5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90">
                                          <p:stCondLst>
                                            <p:cond delay="0"/>
                                          </p:stCondLst>
                                        </p:cTn>
                                        <p:tgtEl>
                                          <p:spTgt spid="9"/>
                                        </p:tgtEl>
                                      </p:cBhvr>
                                    </p:animEffect>
                                    <p:anim calcmode="lin" valueType="num">
                                      <p:cBhvr>
                                        <p:cTn id="12"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17" dur="13">
                                          <p:stCondLst>
                                            <p:cond delay="325"/>
                                          </p:stCondLst>
                                        </p:cTn>
                                        <p:tgtEl>
                                          <p:spTgt spid="9"/>
                                        </p:tgtEl>
                                      </p:cBhvr>
                                      <p:to x="100000" y="60000"/>
                                    </p:animScale>
                                    <p:animScale>
                                      <p:cBhvr>
                                        <p:cTn id="18" dur="83" decel="50000">
                                          <p:stCondLst>
                                            <p:cond delay="338"/>
                                          </p:stCondLst>
                                        </p:cTn>
                                        <p:tgtEl>
                                          <p:spTgt spid="9"/>
                                        </p:tgtEl>
                                      </p:cBhvr>
                                      <p:to x="100000" y="100000"/>
                                    </p:animScale>
                                    <p:animScale>
                                      <p:cBhvr>
                                        <p:cTn id="19" dur="13">
                                          <p:stCondLst>
                                            <p:cond delay="656"/>
                                          </p:stCondLst>
                                        </p:cTn>
                                        <p:tgtEl>
                                          <p:spTgt spid="9"/>
                                        </p:tgtEl>
                                      </p:cBhvr>
                                      <p:to x="100000" y="80000"/>
                                    </p:animScale>
                                    <p:animScale>
                                      <p:cBhvr>
                                        <p:cTn id="20" dur="83" decel="50000">
                                          <p:stCondLst>
                                            <p:cond delay="669"/>
                                          </p:stCondLst>
                                        </p:cTn>
                                        <p:tgtEl>
                                          <p:spTgt spid="9"/>
                                        </p:tgtEl>
                                      </p:cBhvr>
                                      <p:to x="100000" y="100000"/>
                                    </p:animScale>
                                    <p:animScale>
                                      <p:cBhvr>
                                        <p:cTn id="21" dur="13">
                                          <p:stCondLst>
                                            <p:cond delay="821"/>
                                          </p:stCondLst>
                                        </p:cTn>
                                        <p:tgtEl>
                                          <p:spTgt spid="9"/>
                                        </p:tgtEl>
                                      </p:cBhvr>
                                      <p:to x="100000" y="90000"/>
                                    </p:animScale>
                                    <p:animScale>
                                      <p:cBhvr>
                                        <p:cTn id="22" dur="83" decel="50000">
                                          <p:stCondLst>
                                            <p:cond delay="834"/>
                                          </p:stCondLst>
                                        </p:cTn>
                                        <p:tgtEl>
                                          <p:spTgt spid="9"/>
                                        </p:tgtEl>
                                      </p:cBhvr>
                                      <p:to x="100000" y="100000"/>
                                    </p:animScale>
                                    <p:animScale>
                                      <p:cBhvr>
                                        <p:cTn id="23" dur="13">
                                          <p:stCondLst>
                                            <p:cond delay="904"/>
                                          </p:stCondLst>
                                        </p:cTn>
                                        <p:tgtEl>
                                          <p:spTgt spid="9"/>
                                        </p:tgtEl>
                                      </p:cBhvr>
                                      <p:to x="100000" y="95000"/>
                                    </p:animScale>
                                    <p:animScale>
                                      <p:cBhvr>
                                        <p:cTn id="24"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32F9B8-4347-4FEC-B154-EFE5F75F6473}"/>
              </a:ext>
            </a:extLst>
          </p:cNvPr>
          <p:cNvPicPr>
            <a:picLocks noChangeAspect="1"/>
          </p:cNvPicPr>
          <p:nvPr/>
        </p:nvPicPr>
        <p:blipFill>
          <a:blip r:embed="rId3"/>
          <a:stretch>
            <a:fillRect/>
          </a:stretch>
        </p:blipFill>
        <p:spPr>
          <a:xfrm>
            <a:off x="2564423" y="1307123"/>
            <a:ext cx="7198342" cy="4293576"/>
          </a:xfrm>
          <a:prstGeom prst="rect">
            <a:avLst/>
          </a:prstGeom>
        </p:spPr>
      </p:pic>
      <p:sp>
        <p:nvSpPr>
          <p:cNvPr id="2" name="Title 1"/>
          <p:cNvSpPr>
            <a:spLocks noGrp="1"/>
          </p:cNvSpPr>
          <p:nvPr>
            <p:ph type="title"/>
          </p:nvPr>
        </p:nvSpPr>
        <p:spPr/>
        <p:txBody>
          <a:bodyPr/>
          <a:lstStyle/>
          <a:p>
            <a:r>
              <a:rPr lang="en-US"/>
              <a:t>API and HI: Pump Operating Range (4)</a:t>
            </a:r>
            <a:endParaRPr lang="es-VE"/>
          </a:p>
        </p:txBody>
      </p:sp>
      <p:sp>
        <p:nvSpPr>
          <p:cNvPr id="8" name="Rectangle 7">
            <a:extLst>
              <a:ext uri="{FF2B5EF4-FFF2-40B4-BE49-F238E27FC236}">
                <a16:creationId xmlns:a16="http://schemas.microsoft.com/office/drawing/2014/main" id="{74310230-6089-42F3-A424-1CDD1289983D}"/>
              </a:ext>
            </a:extLst>
          </p:cNvPr>
          <p:cNvSpPr/>
          <p:nvPr/>
        </p:nvSpPr>
        <p:spPr>
          <a:xfrm>
            <a:off x="2451135" y="793444"/>
            <a:ext cx="621324" cy="4689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8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290">
                                          <p:stCondLst>
                                            <p:cond delay="0"/>
                                          </p:stCondLst>
                                        </p:cTn>
                                        <p:tgtEl>
                                          <p:spTgt spid="8"/>
                                        </p:tgtEl>
                                      </p:cBhvr>
                                    </p:animEffect>
                                    <p:anim calcmode="lin" valueType="num">
                                      <p:cBhvr>
                                        <p:cTn id="12"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7" dur="13">
                                          <p:stCondLst>
                                            <p:cond delay="325"/>
                                          </p:stCondLst>
                                        </p:cTn>
                                        <p:tgtEl>
                                          <p:spTgt spid="8"/>
                                        </p:tgtEl>
                                      </p:cBhvr>
                                      <p:to x="100000" y="60000"/>
                                    </p:animScale>
                                    <p:animScale>
                                      <p:cBhvr>
                                        <p:cTn id="18" dur="83" decel="50000">
                                          <p:stCondLst>
                                            <p:cond delay="338"/>
                                          </p:stCondLst>
                                        </p:cTn>
                                        <p:tgtEl>
                                          <p:spTgt spid="8"/>
                                        </p:tgtEl>
                                      </p:cBhvr>
                                      <p:to x="100000" y="100000"/>
                                    </p:animScale>
                                    <p:animScale>
                                      <p:cBhvr>
                                        <p:cTn id="19" dur="13">
                                          <p:stCondLst>
                                            <p:cond delay="656"/>
                                          </p:stCondLst>
                                        </p:cTn>
                                        <p:tgtEl>
                                          <p:spTgt spid="8"/>
                                        </p:tgtEl>
                                      </p:cBhvr>
                                      <p:to x="100000" y="80000"/>
                                    </p:animScale>
                                    <p:animScale>
                                      <p:cBhvr>
                                        <p:cTn id="20" dur="83" decel="50000">
                                          <p:stCondLst>
                                            <p:cond delay="669"/>
                                          </p:stCondLst>
                                        </p:cTn>
                                        <p:tgtEl>
                                          <p:spTgt spid="8"/>
                                        </p:tgtEl>
                                      </p:cBhvr>
                                      <p:to x="100000" y="100000"/>
                                    </p:animScale>
                                    <p:animScale>
                                      <p:cBhvr>
                                        <p:cTn id="21" dur="13">
                                          <p:stCondLst>
                                            <p:cond delay="821"/>
                                          </p:stCondLst>
                                        </p:cTn>
                                        <p:tgtEl>
                                          <p:spTgt spid="8"/>
                                        </p:tgtEl>
                                      </p:cBhvr>
                                      <p:to x="100000" y="90000"/>
                                    </p:animScale>
                                    <p:animScale>
                                      <p:cBhvr>
                                        <p:cTn id="22" dur="83" decel="50000">
                                          <p:stCondLst>
                                            <p:cond delay="834"/>
                                          </p:stCondLst>
                                        </p:cTn>
                                        <p:tgtEl>
                                          <p:spTgt spid="8"/>
                                        </p:tgtEl>
                                      </p:cBhvr>
                                      <p:to x="100000" y="100000"/>
                                    </p:animScale>
                                    <p:animScale>
                                      <p:cBhvr>
                                        <p:cTn id="23" dur="13">
                                          <p:stCondLst>
                                            <p:cond delay="904"/>
                                          </p:stCondLst>
                                        </p:cTn>
                                        <p:tgtEl>
                                          <p:spTgt spid="8"/>
                                        </p:tgtEl>
                                      </p:cBhvr>
                                      <p:to x="100000" y="95000"/>
                                    </p:animScale>
                                    <p:animScale>
                                      <p:cBhvr>
                                        <p:cTn id="24" dur="83" decel="50000">
                                          <p:stCondLst>
                                            <p:cond delay="917"/>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DFFEE2-87C1-4BCD-9416-9BF9FB68B45B}"/>
              </a:ext>
            </a:extLst>
          </p:cNvPr>
          <p:cNvPicPr>
            <a:picLocks noChangeAspect="1"/>
          </p:cNvPicPr>
          <p:nvPr/>
        </p:nvPicPr>
        <p:blipFill>
          <a:blip r:embed="rId3"/>
          <a:stretch>
            <a:fillRect/>
          </a:stretch>
        </p:blipFill>
        <p:spPr>
          <a:xfrm>
            <a:off x="2368062" y="1181574"/>
            <a:ext cx="7332784" cy="4924467"/>
          </a:xfrm>
          <a:prstGeom prst="rect">
            <a:avLst/>
          </a:prstGeom>
        </p:spPr>
      </p:pic>
      <p:sp>
        <p:nvSpPr>
          <p:cNvPr id="2" name="Title 1"/>
          <p:cNvSpPr>
            <a:spLocks noGrp="1"/>
          </p:cNvSpPr>
          <p:nvPr>
            <p:ph type="title"/>
          </p:nvPr>
        </p:nvSpPr>
        <p:spPr/>
        <p:txBody>
          <a:bodyPr/>
          <a:lstStyle/>
          <a:p>
            <a:r>
              <a:rPr lang="en-US"/>
              <a:t>API and HI: Pump Operating Range (5)</a:t>
            </a:r>
            <a:endParaRPr lang="es-VE"/>
          </a:p>
        </p:txBody>
      </p:sp>
      <p:sp>
        <p:nvSpPr>
          <p:cNvPr id="7" name="Rectangle 6">
            <a:extLst>
              <a:ext uri="{FF2B5EF4-FFF2-40B4-BE49-F238E27FC236}">
                <a16:creationId xmlns:a16="http://schemas.microsoft.com/office/drawing/2014/main" id="{C4D00428-EBE5-407C-82F5-103AF6FE3A94}"/>
              </a:ext>
            </a:extLst>
          </p:cNvPr>
          <p:cNvSpPr/>
          <p:nvPr/>
        </p:nvSpPr>
        <p:spPr>
          <a:xfrm>
            <a:off x="5870330" y="2335824"/>
            <a:ext cx="920263" cy="7414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9017F2-416F-49A6-B401-3E2C5E900C42}"/>
              </a:ext>
            </a:extLst>
          </p:cNvPr>
          <p:cNvSpPr/>
          <p:nvPr/>
        </p:nvSpPr>
        <p:spPr>
          <a:xfrm>
            <a:off x="3308838" y="2382716"/>
            <a:ext cx="448408" cy="694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78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290">
                                          <p:stCondLst>
                                            <p:cond delay="0"/>
                                          </p:stCondLst>
                                        </p:cTn>
                                        <p:tgtEl>
                                          <p:spTgt spid="7"/>
                                        </p:tgtEl>
                                      </p:cBhvr>
                                    </p:animEffect>
                                    <p:anim calcmode="lin" valueType="num">
                                      <p:cBhvr>
                                        <p:cTn id="12"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15"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16"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17" dur="13">
                                          <p:stCondLst>
                                            <p:cond delay="325"/>
                                          </p:stCondLst>
                                        </p:cTn>
                                        <p:tgtEl>
                                          <p:spTgt spid="7"/>
                                        </p:tgtEl>
                                      </p:cBhvr>
                                      <p:to x="100000" y="60000"/>
                                    </p:animScale>
                                    <p:animScale>
                                      <p:cBhvr>
                                        <p:cTn id="18" dur="83" decel="50000">
                                          <p:stCondLst>
                                            <p:cond delay="338"/>
                                          </p:stCondLst>
                                        </p:cTn>
                                        <p:tgtEl>
                                          <p:spTgt spid="7"/>
                                        </p:tgtEl>
                                      </p:cBhvr>
                                      <p:to x="100000" y="100000"/>
                                    </p:animScale>
                                    <p:animScale>
                                      <p:cBhvr>
                                        <p:cTn id="19" dur="13">
                                          <p:stCondLst>
                                            <p:cond delay="656"/>
                                          </p:stCondLst>
                                        </p:cTn>
                                        <p:tgtEl>
                                          <p:spTgt spid="7"/>
                                        </p:tgtEl>
                                      </p:cBhvr>
                                      <p:to x="100000" y="80000"/>
                                    </p:animScale>
                                    <p:animScale>
                                      <p:cBhvr>
                                        <p:cTn id="20" dur="83" decel="50000">
                                          <p:stCondLst>
                                            <p:cond delay="669"/>
                                          </p:stCondLst>
                                        </p:cTn>
                                        <p:tgtEl>
                                          <p:spTgt spid="7"/>
                                        </p:tgtEl>
                                      </p:cBhvr>
                                      <p:to x="100000" y="100000"/>
                                    </p:animScale>
                                    <p:animScale>
                                      <p:cBhvr>
                                        <p:cTn id="21" dur="13">
                                          <p:stCondLst>
                                            <p:cond delay="821"/>
                                          </p:stCondLst>
                                        </p:cTn>
                                        <p:tgtEl>
                                          <p:spTgt spid="7"/>
                                        </p:tgtEl>
                                      </p:cBhvr>
                                      <p:to x="100000" y="90000"/>
                                    </p:animScale>
                                    <p:animScale>
                                      <p:cBhvr>
                                        <p:cTn id="22" dur="83" decel="50000">
                                          <p:stCondLst>
                                            <p:cond delay="834"/>
                                          </p:stCondLst>
                                        </p:cTn>
                                        <p:tgtEl>
                                          <p:spTgt spid="7"/>
                                        </p:tgtEl>
                                      </p:cBhvr>
                                      <p:to x="100000" y="100000"/>
                                    </p:animScale>
                                    <p:animScale>
                                      <p:cBhvr>
                                        <p:cTn id="23" dur="13">
                                          <p:stCondLst>
                                            <p:cond delay="904"/>
                                          </p:stCondLst>
                                        </p:cTn>
                                        <p:tgtEl>
                                          <p:spTgt spid="7"/>
                                        </p:tgtEl>
                                      </p:cBhvr>
                                      <p:to x="100000" y="95000"/>
                                    </p:animScale>
                                    <p:animScale>
                                      <p:cBhvr>
                                        <p:cTn id="24" dur="83" decel="50000">
                                          <p:stCondLst>
                                            <p:cond delay="917"/>
                                          </p:stCondLst>
                                        </p:cTn>
                                        <p:tgtEl>
                                          <p:spTgt spid="7"/>
                                        </p:tgtEl>
                                      </p:cBhvr>
                                      <p:to x="100000" y="100000"/>
                                    </p:animScale>
                                  </p:childTnLst>
                                </p:cTn>
                              </p:par>
                            </p:childTnLst>
                          </p:cTn>
                        </p:par>
                        <p:par>
                          <p:cTn id="25" fill="hold">
                            <p:stCondLst>
                              <p:cond delay="1500"/>
                            </p:stCondLst>
                            <p:childTnLst>
                              <p:par>
                                <p:cTn id="26" presetID="26"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290">
                                          <p:stCondLst>
                                            <p:cond delay="0"/>
                                          </p:stCondLst>
                                        </p:cTn>
                                        <p:tgtEl>
                                          <p:spTgt spid="9"/>
                                        </p:tgtEl>
                                      </p:cBhvr>
                                    </p:animEffect>
                                    <p:anim calcmode="lin" valueType="num">
                                      <p:cBhvr>
                                        <p:cTn id="29"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34" dur="13">
                                          <p:stCondLst>
                                            <p:cond delay="325"/>
                                          </p:stCondLst>
                                        </p:cTn>
                                        <p:tgtEl>
                                          <p:spTgt spid="9"/>
                                        </p:tgtEl>
                                      </p:cBhvr>
                                      <p:to x="100000" y="60000"/>
                                    </p:animScale>
                                    <p:animScale>
                                      <p:cBhvr>
                                        <p:cTn id="35" dur="83" decel="50000">
                                          <p:stCondLst>
                                            <p:cond delay="338"/>
                                          </p:stCondLst>
                                        </p:cTn>
                                        <p:tgtEl>
                                          <p:spTgt spid="9"/>
                                        </p:tgtEl>
                                      </p:cBhvr>
                                      <p:to x="100000" y="100000"/>
                                    </p:animScale>
                                    <p:animScale>
                                      <p:cBhvr>
                                        <p:cTn id="36" dur="13">
                                          <p:stCondLst>
                                            <p:cond delay="656"/>
                                          </p:stCondLst>
                                        </p:cTn>
                                        <p:tgtEl>
                                          <p:spTgt spid="9"/>
                                        </p:tgtEl>
                                      </p:cBhvr>
                                      <p:to x="100000" y="80000"/>
                                    </p:animScale>
                                    <p:animScale>
                                      <p:cBhvr>
                                        <p:cTn id="37" dur="83" decel="50000">
                                          <p:stCondLst>
                                            <p:cond delay="669"/>
                                          </p:stCondLst>
                                        </p:cTn>
                                        <p:tgtEl>
                                          <p:spTgt spid="9"/>
                                        </p:tgtEl>
                                      </p:cBhvr>
                                      <p:to x="100000" y="100000"/>
                                    </p:animScale>
                                    <p:animScale>
                                      <p:cBhvr>
                                        <p:cTn id="38" dur="13">
                                          <p:stCondLst>
                                            <p:cond delay="821"/>
                                          </p:stCondLst>
                                        </p:cTn>
                                        <p:tgtEl>
                                          <p:spTgt spid="9"/>
                                        </p:tgtEl>
                                      </p:cBhvr>
                                      <p:to x="100000" y="90000"/>
                                    </p:animScale>
                                    <p:animScale>
                                      <p:cBhvr>
                                        <p:cTn id="39" dur="83" decel="50000">
                                          <p:stCondLst>
                                            <p:cond delay="834"/>
                                          </p:stCondLst>
                                        </p:cTn>
                                        <p:tgtEl>
                                          <p:spTgt spid="9"/>
                                        </p:tgtEl>
                                      </p:cBhvr>
                                      <p:to x="100000" y="100000"/>
                                    </p:animScale>
                                    <p:animScale>
                                      <p:cBhvr>
                                        <p:cTn id="40" dur="13">
                                          <p:stCondLst>
                                            <p:cond delay="904"/>
                                          </p:stCondLst>
                                        </p:cTn>
                                        <p:tgtEl>
                                          <p:spTgt spid="9"/>
                                        </p:tgtEl>
                                      </p:cBhvr>
                                      <p:to x="100000" y="95000"/>
                                    </p:animScale>
                                    <p:animScale>
                                      <p:cBhvr>
                                        <p:cTn id="41" dur="83" decel="50000">
                                          <p:stCondLst>
                                            <p:cond delay="917"/>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1086</Words>
  <Application>Microsoft Office PowerPoint</Application>
  <PresentationFormat>Widescreen</PresentationFormat>
  <Paragraphs>168</Paragraphs>
  <Slides>38</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Wingdings</vt:lpstr>
      <vt:lpstr>Office Theme</vt:lpstr>
      <vt:lpstr>Custom Design</vt:lpstr>
      <vt:lpstr>PowerPoint Presentation</vt:lpstr>
      <vt:lpstr>AFT Products &amp; Industry Standards </vt:lpstr>
      <vt:lpstr>AFT Products &amp; Industry Standards (2)</vt:lpstr>
      <vt:lpstr>API and HI: Pump Operating Range</vt:lpstr>
      <vt:lpstr>Avoid Oversizing Your Pump (5)</vt:lpstr>
      <vt:lpstr>API and HI: Pump Operating Range (2)</vt:lpstr>
      <vt:lpstr>API and HI: Pump Operating Range (3)</vt:lpstr>
      <vt:lpstr>API and HI: Pump Operating Range (4)</vt:lpstr>
      <vt:lpstr>API and HI: Pump Operating Range (5)</vt:lpstr>
      <vt:lpstr>NFPA: Fire Systems</vt:lpstr>
      <vt:lpstr>NFPA: Fire Systems (2)</vt:lpstr>
      <vt:lpstr>NFPA: Fire Systems (3)</vt:lpstr>
      <vt:lpstr>ASME: Surge Analysis and Allowable Pressure</vt:lpstr>
      <vt:lpstr>ASME: Surge Forces </vt:lpstr>
      <vt:lpstr>NFPA: Dust Collection</vt:lpstr>
      <vt:lpstr>NFPA: Dust Collection (2)</vt:lpstr>
      <vt:lpstr>ASTM: Pipe or Insulation Surface Temperature</vt:lpstr>
      <vt:lpstr>ASTM: Pipe or Insulation Surface Temperature (2)</vt:lpstr>
      <vt:lpstr>API, ASME, ISO: Gas Relief Valve Piping</vt:lpstr>
      <vt:lpstr>API, ASME, ISO: Gas Relief Valve Piping (2)</vt:lpstr>
      <vt:lpstr>API and ASME: Gas Relief Valve Piping (3)</vt:lpstr>
      <vt:lpstr>API: Allowable Pump Pulsation</vt:lpstr>
      <vt:lpstr>API: Allowable Pump Pulsation (2)</vt:lpstr>
      <vt:lpstr>API: Allowable Pump Pulsation (3)</vt:lpstr>
      <vt:lpstr>API: Allowable Compressor Pulsation</vt:lpstr>
      <vt:lpstr>HI: Pump Viscosity Corrections</vt:lpstr>
      <vt:lpstr>HI: Pump Viscosity Corrections (2)</vt:lpstr>
      <vt:lpstr>HI: Pump Viscosity Corrections (2)</vt:lpstr>
      <vt:lpstr>HI: Slurry Pump Corrections</vt:lpstr>
      <vt:lpstr>HI: Slurry Pump Corrections (2)</vt:lpstr>
      <vt:lpstr>HI: Pump Submergence</vt:lpstr>
      <vt:lpstr>HI: Pump Submergence (2)</vt:lpstr>
      <vt:lpstr>U.S. DOE: Efficiency Standards for Pumps</vt:lpstr>
      <vt:lpstr>ASME Energy Standards Evolving</vt:lpstr>
      <vt:lpstr>ASME Standards Related to AFT Software</vt:lpstr>
      <vt:lpstr>Efficiency Standards for Pumps (2)</vt:lpstr>
      <vt:lpstr>ISO Pump Energy Standards from ASME</vt:lpstr>
      <vt:lpstr>Summary of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Bedsole</dc:creator>
  <cp:lastModifiedBy>Reinaldo Pinto</cp:lastModifiedBy>
  <cp:revision>26</cp:revision>
  <dcterms:created xsi:type="dcterms:W3CDTF">2017-09-21T15:37:56Z</dcterms:created>
  <dcterms:modified xsi:type="dcterms:W3CDTF">2020-02-28T18:48:56Z</dcterms:modified>
</cp:coreProperties>
</file>